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5.xml" ContentType="application/vnd.openxmlformats-officedocument.presentationml.notesSlide+xml"/>
  <Override PartName="/ppt/charts/chart15.xml" ContentType="application/vnd.openxmlformats-officedocument.drawingml.chart+xml"/>
  <Override PartName="/ppt/notesSlides/notesSlide16.xml" ContentType="application/vnd.openxmlformats-officedocument.presentationml.notesSlide+xml"/>
  <Override PartName="/ppt/charts/chart16.xml" ContentType="application/vnd.openxmlformats-officedocument.drawingml.chart+xml"/>
  <Override PartName="/ppt/notesSlides/notesSlide17.xml" ContentType="application/vnd.openxmlformats-officedocument.presentationml.notesSlide+xml"/>
  <Override PartName="/ppt/charts/chart17.xml" ContentType="application/vnd.openxmlformats-officedocument.drawingml.chart+xml"/>
  <Override PartName="/ppt/notesSlides/notesSlide18.xml" ContentType="application/vnd.openxmlformats-officedocument.presentationml.notesSlide+xml"/>
  <Override PartName="/ppt/charts/chart18.xml" ContentType="application/vnd.openxmlformats-officedocument.drawingml.chart+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19.xml" ContentType="application/vnd.openxmlformats-officedocument.drawingml.chart+xml"/>
  <Override PartName="/ppt/notesSlides/notesSlide20.xml" ContentType="application/vnd.openxmlformats-officedocument.presentationml.notesSlide+xml"/>
  <Override PartName="/ppt/charts/chart20.xml" ContentType="application/vnd.openxmlformats-officedocument.drawingml.chart+xml"/>
  <Override PartName="/ppt/drawings/drawing2.xml" ContentType="application/vnd.openxmlformats-officedocument.drawingml.chartshapes+xml"/>
  <Override PartName="/ppt/notesSlides/notesSlide21.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3" r:id="rId1"/>
  </p:sldMasterIdLst>
  <p:notesMasterIdLst>
    <p:notesMasterId r:id="rId24"/>
  </p:notesMasterIdLst>
  <p:handoutMasterIdLst>
    <p:handoutMasterId r:id="rId25"/>
  </p:handoutMasterIdLst>
  <p:sldIdLst>
    <p:sldId id="592" r:id="rId2"/>
    <p:sldId id="614" r:id="rId3"/>
    <p:sldId id="615" r:id="rId4"/>
    <p:sldId id="550" r:id="rId5"/>
    <p:sldId id="616" r:id="rId6"/>
    <p:sldId id="617" r:id="rId7"/>
    <p:sldId id="554" r:id="rId8"/>
    <p:sldId id="674" r:id="rId9"/>
    <p:sldId id="556" r:id="rId10"/>
    <p:sldId id="587" r:id="rId11"/>
    <p:sldId id="559" r:id="rId12"/>
    <p:sldId id="561" r:id="rId13"/>
    <p:sldId id="589" r:id="rId14"/>
    <p:sldId id="563" r:id="rId15"/>
    <p:sldId id="564" r:id="rId16"/>
    <p:sldId id="565" r:id="rId17"/>
    <p:sldId id="591" r:id="rId18"/>
    <p:sldId id="624" r:id="rId19"/>
    <p:sldId id="631" r:id="rId20"/>
    <p:sldId id="675" r:id="rId21"/>
    <p:sldId id="677" r:id="rId22"/>
    <p:sldId id="593" r:id="rId23"/>
  </p:sldIdLst>
  <p:sldSz cx="9144000" cy="5143500" type="screen16x9"/>
  <p:notesSz cx="7104063"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p15:clr>
            <a:srgbClr val="A4A3A4"/>
          </p15:clr>
        </p15:guide>
        <p15:guide id="2" orient="horz" pos="1076">
          <p15:clr>
            <a:srgbClr val="A4A3A4"/>
          </p15:clr>
        </p15:guide>
        <p15:guide id="3" orient="horz" pos="1484" userDrawn="1">
          <p15:clr>
            <a:srgbClr val="A4A3A4"/>
          </p15:clr>
        </p15:guide>
        <p15:guide id="4" pos="249">
          <p15:clr>
            <a:srgbClr val="A4A3A4"/>
          </p15:clr>
        </p15:guide>
        <p15:guide id="5" pos="5511">
          <p15:clr>
            <a:srgbClr val="A4A3A4"/>
          </p15:clr>
        </p15:guide>
        <p15:guide id="6" pos="2880">
          <p15:clr>
            <a:srgbClr val="A4A3A4"/>
          </p15:clr>
        </p15:guide>
        <p15:guide id="7" pos="3833">
          <p15:clr>
            <a:srgbClr val="A4A3A4"/>
          </p15:clr>
        </p15:guide>
        <p15:guide id="8" pos="3742">
          <p15:clr>
            <a:srgbClr val="A4A3A4"/>
          </p15:clr>
        </p15:guide>
        <p15:guide id="9" pos="2835">
          <p15:clr>
            <a:srgbClr val="A4A3A4"/>
          </p15:clr>
        </p15:guide>
        <p15:guide id="10" pos="2925">
          <p15:clr>
            <a:srgbClr val="A4A3A4"/>
          </p15:clr>
        </p15:guide>
        <p15:guide id="11" pos="1066">
          <p15:clr>
            <a:srgbClr val="A4A3A4"/>
          </p15:clr>
        </p15:guide>
        <p15:guide id="12" orient="horz" pos="3094">
          <p15:clr>
            <a:srgbClr val="A4A3A4"/>
          </p15:clr>
        </p15:guide>
        <p15:guide id="13" orient="horz" pos="146">
          <p15:clr>
            <a:srgbClr val="A4A3A4"/>
          </p15:clr>
        </p15:guide>
        <p15:guide id="14" orient="horz" pos="213">
          <p15:clr>
            <a:srgbClr val="A4A3A4"/>
          </p15:clr>
        </p15:guide>
        <p15:guide id="15" orient="horz" pos="441" userDrawn="1">
          <p15:clr>
            <a:srgbClr val="A4A3A4"/>
          </p15:clr>
        </p15:guide>
        <p15:guide id="16" orient="horz" pos="894" userDrawn="1">
          <p15:clr>
            <a:srgbClr val="A4A3A4"/>
          </p15:clr>
        </p15:guide>
        <p15:guide id="17" orient="horz" pos="985" userDrawn="1">
          <p15:clr>
            <a:srgbClr val="A4A3A4"/>
          </p15:clr>
        </p15:guide>
        <p15:guide id="18" pos="272">
          <p15:clr>
            <a:srgbClr val="A4A3A4"/>
          </p15:clr>
        </p15:guide>
        <p15:guide id="19" pos="5488">
          <p15:clr>
            <a:srgbClr val="A4A3A4"/>
          </p15:clr>
        </p15:guide>
      </p15:sldGuideLst>
    </p:ext>
    <p:ext uri="{2D200454-40CA-4A62-9FC3-DE9A4176ACB9}">
      <p15:notesGuideLst xmlns:p15="http://schemas.microsoft.com/office/powerpoint/2012/main">
        <p15:guide id="1" orient="horz" pos="3217" userDrawn="1">
          <p15:clr>
            <a:srgbClr val="A4A3A4"/>
          </p15:clr>
        </p15:guide>
        <p15:guide id="2" pos="2208" userDrawn="1">
          <p15:clr>
            <a:srgbClr val="A4A3A4"/>
          </p15:clr>
        </p15:guide>
        <p15:guide id="3" orient="horz" pos="3224" userDrawn="1">
          <p15:clr>
            <a:srgbClr val="A4A3A4"/>
          </p15:clr>
        </p15:guide>
        <p15:guide id="4" pos="2218" userDrawn="1">
          <p15:clr>
            <a:srgbClr val="A4A3A4"/>
          </p15:clr>
        </p15:guide>
        <p15:guide id="5" pos="2228" userDrawn="1">
          <p15:clr>
            <a:srgbClr val="A4A3A4"/>
          </p15:clr>
        </p15:guide>
        <p15:guide id="6"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3366"/>
    <a:srgbClr val="FFFFFF"/>
    <a:srgbClr val="FFFF00"/>
    <a:srgbClr val="E2E5E8"/>
    <a:srgbClr val="A3B7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32" autoAdjust="0"/>
    <p:restoredTop sz="88072" autoAdjust="0"/>
  </p:normalViewPr>
  <p:slideViewPr>
    <p:cSldViewPr>
      <p:cViewPr varScale="1">
        <p:scale>
          <a:sx n="137" d="100"/>
          <a:sy n="137" d="100"/>
        </p:scale>
        <p:origin x="732" y="64"/>
      </p:cViewPr>
      <p:guideLst>
        <p:guide orient="horz" pos="3072"/>
        <p:guide orient="horz" pos="1076"/>
        <p:guide orient="horz" pos="1484"/>
        <p:guide pos="249"/>
        <p:guide pos="5511"/>
        <p:guide pos="2880"/>
        <p:guide pos="3833"/>
        <p:guide pos="3742"/>
        <p:guide pos="2835"/>
        <p:guide pos="2925"/>
        <p:guide pos="1066"/>
        <p:guide orient="horz" pos="3094"/>
        <p:guide orient="horz" pos="146"/>
        <p:guide orient="horz" pos="213"/>
        <p:guide orient="horz" pos="441"/>
        <p:guide orient="horz" pos="894"/>
        <p:guide orient="horz" pos="985"/>
        <p:guide pos="272"/>
        <p:guide pos="54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howGuides="1">
      <p:cViewPr varScale="1">
        <p:scale>
          <a:sx n="74" d="100"/>
          <a:sy n="74" d="100"/>
        </p:scale>
        <p:origin x="-3378" y="-114"/>
      </p:cViewPr>
      <p:guideLst>
        <p:guide orient="horz" pos="3217"/>
        <p:guide pos="2208"/>
        <p:guide orient="horz" pos="3224"/>
        <p:guide pos="2218"/>
        <p:guide pos="2228"/>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beitsblat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Arbeitsblat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Arbeitsblat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Arbeitsblat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Arbeitsblatt12.xlsx"/></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Arbeitsblatt13.xlsx"/><Relationship Id="rId2" Type="http://schemas.microsoft.com/office/2011/relationships/chartColorStyle" Target="colors1.xml"/><Relationship Id="rId1" Type="http://schemas.microsoft.com/office/2011/relationships/chartStyle" Target="style1.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Arbeitsblat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Arbeitsblat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Arbeitsblatt16.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Arbeitsblat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Arbeitsblat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Arbeitsblatt1.xlsx"/></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Arbeitsblat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Arbeitsblat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Arbeitsblatt2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Arbeitsblat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Arbeitsblat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Arbeitsblat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Arbeitsblat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Arbeitsblat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Arbeitsblat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Arbeitsblat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Saison- und kalenderbereinigte</a:t>
            </a:r>
            <a:r>
              <a:rPr lang="de-DE" sz="1400" b="1" baseline="0" dirty="0" smtClean="0"/>
              <a:t> </a:t>
            </a:r>
            <a:r>
              <a:rPr lang="de-DE" sz="1400" b="1" dirty="0" smtClean="0"/>
              <a:t>Quartalswerte</a:t>
            </a:r>
            <a:r>
              <a:rPr lang="de-DE" sz="1600" b="1" dirty="0" smtClean="0"/>
              <a:t/>
            </a:r>
            <a:br>
              <a:rPr lang="de-DE" sz="1600" b="1" dirty="0" smtClean="0"/>
            </a:br>
            <a:r>
              <a:rPr lang="de-DE" sz="1050" b="0" dirty="0" smtClean="0"/>
              <a:t>(Index</a:t>
            </a:r>
            <a:r>
              <a:rPr lang="de-DE" sz="1050" b="0" baseline="0" dirty="0" smtClean="0"/>
              <a:t> 2015 = 100</a:t>
            </a:r>
            <a:r>
              <a:rPr lang="de-DE" sz="1050" b="0" dirty="0" smtClean="0"/>
              <a:t>)</a:t>
            </a:r>
          </a:p>
        </c:rich>
      </c:tx>
      <c:layout>
        <c:manualLayout>
          <c:xMode val="edge"/>
          <c:yMode val="edge"/>
          <c:x val="0.29011383934960261"/>
          <c:y val="0"/>
        </c:manualLayout>
      </c:layout>
      <c:overlay val="1"/>
    </c:title>
    <c:autoTitleDeleted val="0"/>
    <c:plotArea>
      <c:layout>
        <c:manualLayout>
          <c:layoutTarget val="inner"/>
          <c:xMode val="edge"/>
          <c:yMode val="edge"/>
          <c:x val="4.6925844134086701E-2"/>
          <c:y val="0.10076645127879194"/>
          <c:w val="0.95273740141271757"/>
          <c:h val="0.80392244582391925"/>
        </c:manualLayout>
      </c:layout>
      <c:lineChart>
        <c:grouping val="standard"/>
        <c:varyColors val="0"/>
        <c:ser>
          <c:idx val="0"/>
          <c:order val="0"/>
          <c:spPr>
            <a:ln w="28575">
              <a:solidFill>
                <a:schemeClr val="accent3"/>
              </a:solidFill>
            </a:ln>
          </c:spPr>
          <c:marker>
            <c:symbol val="none"/>
          </c:marker>
          <c:dPt>
            <c:idx val="15"/>
            <c:bubble3D val="0"/>
            <c:extLst>
              <c:ext xmlns:c16="http://schemas.microsoft.com/office/drawing/2014/chart" uri="{C3380CC4-5D6E-409C-BE32-E72D297353CC}">
                <c16:uniqueId val="{00000000-FDCA-42D4-8847-9DC6CA6434FF}"/>
              </c:ext>
            </c:extLst>
          </c:dPt>
          <c:dPt>
            <c:idx val="16"/>
            <c:bubble3D val="0"/>
            <c:extLst>
              <c:ext xmlns:c16="http://schemas.microsoft.com/office/drawing/2014/chart" uri="{C3380CC4-5D6E-409C-BE32-E72D297353CC}">
                <c16:uniqueId val="{00000001-FDCA-42D4-8847-9DC6CA6434FF}"/>
              </c:ext>
            </c:extLst>
          </c:dPt>
          <c:dPt>
            <c:idx val="36"/>
            <c:bubble3D val="0"/>
            <c:extLst>
              <c:ext xmlns:c16="http://schemas.microsoft.com/office/drawing/2014/chart" uri="{C3380CC4-5D6E-409C-BE32-E72D297353CC}">
                <c16:uniqueId val="{00000002-FDCA-42D4-8847-9DC6CA6434FF}"/>
              </c:ext>
            </c:extLst>
          </c:dPt>
          <c:dPt>
            <c:idx val="40"/>
            <c:bubble3D val="0"/>
            <c:extLst>
              <c:ext xmlns:c16="http://schemas.microsoft.com/office/drawing/2014/chart" uri="{C3380CC4-5D6E-409C-BE32-E72D297353CC}">
                <c16:uniqueId val="{00000003-FDCA-42D4-8847-9DC6CA6434FF}"/>
              </c:ext>
            </c:extLst>
          </c:dPt>
          <c:val>
            <c:numRef>
              <c:f>Tabelle1!$B$2:$AS$2</c:f>
              <c:numCache>
                <c:formatCode>0.0</c:formatCode>
                <c:ptCount val="44"/>
                <c:pt idx="0">
                  <c:v>93.433333333333337</c:v>
                </c:pt>
                <c:pt idx="1">
                  <c:v>93.866666666666674</c:v>
                </c:pt>
                <c:pt idx="2">
                  <c:v>95.7</c:v>
                </c:pt>
                <c:pt idx="3">
                  <c:v>97.033333333333346</c:v>
                </c:pt>
                <c:pt idx="4">
                  <c:v>98.100000000000009</c:v>
                </c:pt>
                <c:pt idx="5">
                  <c:v>96.633333333333326</c:v>
                </c:pt>
                <c:pt idx="6">
                  <c:v>98.266666666666666</c:v>
                </c:pt>
                <c:pt idx="7">
                  <c:v>99.600000000000009</c:v>
                </c:pt>
                <c:pt idx="8">
                  <c:v>99.133333333333326</c:v>
                </c:pt>
                <c:pt idx="9">
                  <c:v>101.46666666666668</c:v>
                </c:pt>
                <c:pt idx="10">
                  <c:v>99.266666666666666</c:v>
                </c:pt>
                <c:pt idx="11">
                  <c:v>98.833333333333329</c:v>
                </c:pt>
                <c:pt idx="12">
                  <c:v>100.23333333333333</c:v>
                </c:pt>
                <c:pt idx="13">
                  <c:v>100.53333333333335</c:v>
                </c:pt>
                <c:pt idx="14">
                  <c:v>100.5</c:v>
                </c:pt>
                <c:pt idx="15">
                  <c:v>104.2</c:v>
                </c:pt>
                <c:pt idx="16">
                  <c:v>103.96666666666665</c:v>
                </c:pt>
                <c:pt idx="17">
                  <c:v>106.63333333333333</c:v>
                </c:pt>
                <c:pt idx="18">
                  <c:v>108.63333333333333</c:v>
                </c:pt>
                <c:pt idx="19">
                  <c:v>112.89999999999999</c:v>
                </c:pt>
                <c:pt idx="20">
                  <c:v>110.46666666666665</c:v>
                </c:pt>
                <c:pt idx="21">
                  <c:v>108.09999999999998</c:v>
                </c:pt>
                <c:pt idx="22">
                  <c:v>107.13333333333333</c:v>
                </c:pt>
                <c:pt idx="23">
                  <c:v>109.89999999999999</c:v>
                </c:pt>
                <c:pt idx="24">
                  <c:v>103.46666666666665</c:v>
                </c:pt>
                <c:pt idx="25">
                  <c:v>101.96666666666665</c:v>
                </c:pt>
                <c:pt idx="26">
                  <c:v>102.03333333333335</c:v>
                </c:pt>
                <c:pt idx="27">
                  <c:v>101.8</c:v>
                </c:pt>
                <c:pt idx="28">
                  <c:v>96.86666666666666</c:v>
                </c:pt>
                <c:pt idx="29">
                  <c:v>72.266666666666666</c:v>
                </c:pt>
                <c:pt idx="30">
                  <c:v>99.166666666666671</c:v>
                </c:pt>
                <c:pt idx="31">
                  <c:v>107</c:v>
                </c:pt>
                <c:pt idx="32">
                  <c:v>108.96666666666665</c:v>
                </c:pt>
                <c:pt idx="33">
                  <c:v>114.03333333333335</c:v>
                </c:pt>
                <c:pt idx="34">
                  <c:v>115.83333333333333</c:v>
                </c:pt>
                <c:pt idx="35">
                  <c:v>110.53333333333335</c:v>
                </c:pt>
                <c:pt idx="36">
                  <c:v>115</c:v>
                </c:pt>
                <c:pt idx="37">
                  <c:v>107.30000000000001</c:v>
                </c:pt>
                <c:pt idx="38">
                  <c:v>106.93333333333334</c:v>
                </c:pt>
                <c:pt idx="39">
                  <c:v>104.73333333333333</c:v>
                </c:pt>
                <c:pt idx="40">
                  <c:v>105.43333333333334</c:v>
                </c:pt>
                <c:pt idx="41">
                  <c:v>105.33333333333333</c:v>
                </c:pt>
              </c:numCache>
            </c:numRef>
          </c:val>
          <c:smooth val="0"/>
          <c:extLst>
            <c:ext xmlns:c16="http://schemas.microsoft.com/office/drawing/2014/chart" uri="{C3380CC4-5D6E-409C-BE32-E72D297353CC}">
              <c16:uniqueId val="{00000004-FDCA-42D4-8847-9DC6CA6434FF}"/>
            </c:ext>
          </c:extLst>
        </c:ser>
        <c:ser>
          <c:idx val="1"/>
          <c:order val="1"/>
          <c:spPr>
            <a:ln w="28575">
              <a:solidFill>
                <a:schemeClr val="accent2"/>
              </a:solidFill>
            </a:ln>
          </c:spPr>
          <c:marker>
            <c:symbol val="none"/>
          </c:marker>
          <c:dPt>
            <c:idx val="36"/>
            <c:bubble3D val="0"/>
            <c:extLst>
              <c:ext xmlns:c16="http://schemas.microsoft.com/office/drawing/2014/chart" uri="{C3380CC4-5D6E-409C-BE32-E72D297353CC}">
                <c16:uniqueId val="{00000005-FDCA-42D4-8847-9DC6CA6434FF}"/>
              </c:ext>
            </c:extLst>
          </c:dPt>
          <c:dPt>
            <c:idx val="40"/>
            <c:bubble3D val="0"/>
            <c:extLst>
              <c:ext xmlns:c16="http://schemas.microsoft.com/office/drawing/2014/chart" uri="{C3380CC4-5D6E-409C-BE32-E72D297353CC}">
                <c16:uniqueId val="{00000006-FDCA-42D4-8847-9DC6CA6434FF}"/>
              </c:ext>
            </c:extLst>
          </c:dPt>
          <c:val>
            <c:numRef>
              <c:f>Tabelle1!$B$3:$AS$3</c:f>
              <c:numCache>
                <c:formatCode>0.0</c:formatCode>
                <c:ptCount val="44"/>
                <c:pt idx="0">
                  <c:v>94.366666666666674</c:v>
                </c:pt>
                <c:pt idx="1">
                  <c:v>93.3</c:v>
                </c:pt>
                <c:pt idx="2">
                  <c:v>97.066666666666663</c:v>
                </c:pt>
                <c:pt idx="3">
                  <c:v>95.666666666666671</c:v>
                </c:pt>
                <c:pt idx="4">
                  <c:v>98</c:v>
                </c:pt>
                <c:pt idx="5">
                  <c:v>96.733333333333334</c:v>
                </c:pt>
                <c:pt idx="6">
                  <c:v>96.066666666666663</c:v>
                </c:pt>
                <c:pt idx="7">
                  <c:v>98.266666666666652</c:v>
                </c:pt>
                <c:pt idx="8">
                  <c:v>99.933333333333337</c:v>
                </c:pt>
                <c:pt idx="9">
                  <c:v>98.966666666666654</c:v>
                </c:pt>
                <c:pt idx="10">
                  <c:v>100.09999999999998</c:v>
                </c:pt>
                <c:pt idx="11">
                  <c:v>99.366666666666674</c:v>
                </c:pt>
                <c:pt idx="12">
                  <c:v>99.233333333333334</c:v>
                </c:pt>
                <c:pt idx="13">
                  <c:v>100.33333333333333</c:v>
                </c:pt>
                <c:pt idx="14">
                  <c:v>99.59999999999998</c:v>
                </c:pt>
                <c:pt idx="15">
                  <c:v>104.3</c:v>
                </c:pt>
                <c:pt idx="16">
                  <c:v>103.36666666666667</c:v>
                </c:pt>
                <c:pt idx="17">
                  <c:v>107.03333333333335</c:v>
                </c:pt>
                <c:pt idx="18">
                  <c:v>107.76666666666667</c:v>
                </c:pt>
                <c:pt idx="19">
                  <c:v>108.83333333333333</c:v>
                </c:pt>
                <c:pt idx="20">
                  <c:v>105.13333333333333</c:v>
                </c:pt>
                <c:pt idx="21">
                  <c:v>103.5</c:v>
                </c:pt>
                <c:pt idx="22">
                  <c:v>106</c:v>
                </c:pt>
                <c:pt idx="23">
                  <c:v>105.96666666666665</c:v>
                </c:pt>
                <c:pt idx="24">
                  <c:v>102.2</c:v>
                </c:pt>
                <c:pt idx="25">
                  <c:v>97</c:v>
                </c:pt>
                <c:pt idx="26">
                  <c:v>98.5</c:v>
                </c:pt>
                <c:pt idx="27">
                  <c:v>96.666666666666671</c:v>
                </c:pt>
                <c:pt idx="28">
                  <c:v>91.733333333333334</c:v>
                </c:pt>
                <c:pt idx="29">
                  <c:v>77.833333333333329</c:v>
                </c:pt>
                <c:pt idx="30">
                  <c:v>95.166666666666671</c:v>
                </c:pt>
                <c:pt idx="31">
                  <c:v>102.46666666666665</c:v>
                </c:pt>
                <c:pt idx="32">
                  <c:v>103.39999999999999</c:v>
                </c:pt>
                <c:pt idx="33">
                  <c:v>110.73333333333333</c:v>
                </c:pt>
                <c:pt idx="34">
                  <c:v>109.5</c:v>
                </c:pt>
                <c:pt idx="35">
                  <c:v>106.63333333333333</c:v>
                </c:pt>
                <c:pt idx="36">
                  <c:v>106.03333333333332</c:v>
                </c:pt>
                <c:pt idx="37">
                  <c:v>102.93333333333334</c:v>
                </c:pt>
                <c:pt idx="38">
                  <c:v>100.39999999999999</c:v>
                </c:pt>
                <c:pt idx="39">
                  <c:v>100.46666666666665</c:v>
                </c:pt>
                <c:pt idx="40">
                  <c:v>99.466666666666654</c:v>
                </c:pt>
                <c:pt idx="41">
                  <c:v>100.13333333333333</c:v>
                </c:pt>
              </c:numCache>
            </c:numRef>
          </c:val>
          <c:smooth val="0"/>
          <c:extLst>
            <c:ext xmlns:c16="http://schemas.microsoft.com/office/drawing/2014/chart" uri="{C3380CC4-5D6E-409C-BE32-E72D297353CC}">
              <c16:uniqueId val="{00000007-FDCA-42D4-8847-9DC6CA6434FF}"/>
            </c:ext>
          </c:extLst>
        </c:ser>
        <c:ser>
          <c:idx val="2"/>
          <c:order val="2"/>
          <c:spPr>
            <a:ln w="28575">
              <a:solidFill>
                <a:schemeClr val="accent1"/>
              </a:solidFill>
            </a:ln>
          </c:spPr>
          <c:marker>
            <c:symbol val="none"/>
          </c:marker>
          <c:dPt>
            <c:idx val="36"/>
            <c:bubble3D val="0"/>
            <c:extLst>
              <c:ext xmlns:c16="http://schemas.microsoft.com/office/drawing/2014/chart" uri="{C3380CC4-5D6E-409C-BE32-E72D297353CC}">
                <c16:uniqueId val="{00000008-FDCA-42D4-8847-9DC6CA6434FF}"/>
              </c:ext>
            </c:extLst>
          </c:dPt>
          <c:dPt>
            <c:idx val="40"/>
            <c:bubble3D val="0"/>
            <c:extLst>
              <c:ext xmlns:c16="http://schemas.microsoft.com/office/drawing/2014/chart" uri="{C3380CC4-5D6E-409C-BE32-E72D297353CC}">
                <c16:uniqueId val="{00000009-FDCA-42D4-8847-9DC6CA6434FF}"/>
              </c:ext>
            </c:extLst>
          </c:dPt>
          <c:val>
            <c:numRef>
              <c:f>Tabelle1!$B$4:$AS$4</c:f>
              <c:numCache>
                <c:formatCode>0.0</c:formatCode>
                <c:ptCount val="44"/>
                <c:pt idx="0">
                  <c:v>92.833333333333329</c:v>
                </c:pt>
                <c:pt idx="1">
                  <c:v>94.266666666666666</c:v>
                </c:pt>
                <c:pt idx="2">
                  <c:v>94.766666666666666</c:v>
                </c:pt>
                <c:pt idx="3">
                  <c:v>98</c:v>
                </c:pt>
                <c:pt idx="4">
                  <c:v>98.199999999999989</c:v>
                </c:pt>
                <c:pt idx="5">
                  <c:v>96.533333333333346</c:v>
                </c:pt>
                <c:pt idx="6">
                  <c:v>99.866666666666674</c:v>
                </c:pt>
                <c:pt idx="7">
                  <c:v>100.56666666666668</c:v>
                </c:pt>
                <c:pt idx="8">
                  <c:v>98.600000000000009</c:v>
                </c:pt>
                <c:pt idx="9">
                  <c:v>103.3</c:v>
                </c:pt>
                <c:pt idx="10">
                  <c:v>98.699999999999989</c:v>
                </c:pt>
                <c:pt idx="11">
                  <c:v>98.466666666666654</c:v>
                </c:pt>
                <c:pt idx="12">
                  <c:v>100.96666666666665</c:v>
                </c:pt>
                <c:pt idx="13">
                  <c:v>100.69999999999999</c:v>
                </c:pt>
                <c:pt idx="14">
                  <c:v>101.13333333333333</c:v>
                </c:pt>
                <c:pt idx="15">
                  <c:v>104.13333333333333</c:v>
                </c:pt>
                <c:pt idx="16">
                  <c:v>104.36666666666667</c:v>
                </c:pt>
                <c:pt idx="17">
                  <c:v>106.40000000000002</c:v>
                </c:pt>
                <c:pt idx="18">
                  <c:v>109.3</c:v>
                </c:pt>
                <c:pt idx="19">
                  <c:v>115.76666666666667</c:v>
                </c:pt>
                <c:pt idx="20">
                  <c:v>114.36666666666667</c:v>
                </c:pt>
                <c:pt idx="21">
                  <c:v>111.43333333333334</c:v>
                </c:pt>
                <c:pt idx="22">
                  <c:v>107.93333333333334</c:v>
                </c:pt>
                <c:pt idx="23">
                  <c:v>112.73333333333335</c:v>
                </c:pt>
                <c:pt idx="24">
                  <c:v>104.39999999999999</c:v>
                </c:pt>
                <c:pt idx="25">
                  <c:v>105.56666666666668</c:v>
                </c:pt>
                <c:pt idx="26">
                  <c:v>104.66666666666667</c:v>
                </c:pt>
                <c:pt idx="27">
                  <c:v>105.5</c:v>
                </c:pt>
                <c:pt idx="28">
                  <c:v>100.56666666666668</c:v>
                </c:pt>
                <c:pt idx="29">
                  <c:v>68.266666666666666</c:v>
                </c:pt>
                <c:pt idx="30">
                  <c:v>102.03333333333335</c:v>
                </c:pt>
                <c:pt idx="31">
                  <c:v>110.33333333333333</c:v>
                </c:pt>
                <c:pt idx="32">
                  <c:v>112.96666666666665</c:v>
                </c:pt>
                <c:pt idx="33">
                  <c:v>116.39999999999999</c:v>
                </c:pt>
                <c:pt idx="34">
                  <c:v>120.43333333333334</c:v>
                </c:pt>
                <c:pt idx="35">
                  <c:v>113.36666666666667</c:v>
                </c:pt>
                <c:pt idx="36">
                  <c:v>121.5</c:v>
                </c:pt>
                <c:pt idx="37">
                  <c:v>110.46666666666665</c:v>
                </c:pt>
                <c:pt idx="38">
                  <c:v>111.66666666666667</c:v>
                </c:pt>
                <c:pt idx="39">
                  <c:v>107.83333333333333</c:v>
                </c:pt>
                <c:pt idx="40">
                  <c:v>109.73333333333333</c:v>
                </c:pt>
                <c:pt idx="41">
                  <c:v>109.10000000000001</c:v>
                </c:pt>
              </c:numCache>
            </c:numRef>
          </c:val>
          <c:smooth val="0"/>
          <c:extLst>
            <c:ext xmlns:c16="http://schemas.microsoft.com/office/drawing/2014/chart" uri="{C3380CC4-5D6E-409C-BE32-E72D297353CC}">
              <c16:uniqueId val="{0000000A-FDCA-42D4-8847-9DC6CA6434FF}"/>
            </c:ext>
          </c:extLst>
        </c:ser>
        <c:dLbls>
          <c:showLegendKey val="0"/>
          <c:showVal val="0"/>
          <c:showCatName val="0"/>
          <c:showSerName val="0"/>
          <c:showPercent val="0"/>
          <c:showBubbleSize val="0"/>
        </c:dLbls>
        <c:smooth val="0"/>
        <c:axId val="213654912"/>
        <c:axId val="213664896"/>
      </c:lineChart>
      <c:catAx>
        <c:axId val="213654912"/>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5400">
            <a:solidFill>
              <a:schemeClr val="accent4"/>
            </a:solidFill>
          </a:ln>
        </c:spPr>
        <c:txPr>
          <a:bodyPr/>
          <a:lstStyle/>
          <a:p>
            <a:pPr>
              <a:defRPr sz="800">
                <a:solidFill>
                  <a:schemeClr val="tx1"/>
                </a:solidFill>
              </a:defRPr>
            </a:pPr>
            <a:endParaRPr lang="de-DE"/>
          </a:p>
        </c:txPr>
        <c:crossAx val="213664896"/>
        <c:crosses val="autoZero"/>
        <c:auto val="1"/>
        <c:lblAlgn val="ctr"/>
        <c:lblOffset val="100"/>
        <c:tickMarkSkip val="4"/>
        <c:noMultiLvlLbl val="0"/>
      </c:catAx>
      <c:valAx>
        <c:axId val="213664896"/>
        <c:scaling>
          <c:orientation val="minMax"/>
          <c:max val="130"/>
          <c:min val="50"/>
        </c:scaling>
        <c:delete val="0"/>
        <c:axPos val="l"/>
        <c:majorGridlines>
          <c:spPr>
            <a:ln>
              <a:solidFill>
                <a:schemeClr val="tx2">
                  <a:lumMod val="40000"/>
                  <a:lumOff val="60000"/>
                </a:schemeClr>
              </a:solidFill>
            </a:ln>
          </c:spPr>
        </c:majorGridlines>
        <c:numFmt formatCode="0" sourceLinked="0"/>
        <c:majorTickMark val="out"/>
        <c:minorTickMark val="none"/>
        <c:tickLblPos val="nextTo"/>
        <c:spPr>
          <a:ln w="15875">
            <a:noFill/>
          </a:ln>
        </c:spPr>
        <c:txPr>
          <a:bodyPr/>
          <a:lstStyle/>
          <a:p>
            <a:pPr>
              <a:defRPr sz="1050"/>
            </a:pPr>
            <a:endParaRPr lang="de-DE"/>
          </a:p>
        </c:txPr>
        <c:crossAx val="213654912"/>
        <c:crosses val="autoZero"/>
        <c:crossBetween val="between"/>
        <c:majorUnit val="1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solidFill>
                <a:latin typeface="+mn-lt"/>
                <a:ea typeface="+mn-ea"/>
                <a:cs typeface="+mn-cs"/>
              </a:defRPr>
            </a:pPr>
            <a:r>
              <a:rPr lang="de-DE" sz="1400" b="1" i="0" u="none" strike="noStrike" baseline="0" dirty="0" smtClean="0">
                <a:effectLst/>
              </a:rPr>
              <a:t>Anteil der Unternehmen in Prozent, Quartalswerte</a:t>
            </a:r>
            <a:endParaRPr lang="de-DE" sz="1400" dirty="0" smtClean="0">
              <a:effectLst/>
            </a:endParaRPr>
          </a:p>
        </c:rich>
      </c:tx>
      <c:layout>
        <c:manualLayout>
          <c:xMode val="edge"/>
          <c:yMode val="edge"/>
          <c:x val="0.27067042042440254"/>
          <c:y val="3.8131553860819827E-3"/>
        </c:manualLayout>
      </c:layout>
      <c:overlay val="1"/>
    </c:title>
    <c:autoTitleDeleted val="0"/>
    <c:plotArea>
      <c:layout>
        <c:manualLayout>
          <c:layoutTarget val="inner"/>
          <c:xMode val="edge"/>
          <c:yMode val="edge"/>
          <c:x val="4.6925844134086701E-2"/>
          <c:y val="0.10457953956899334"/>
          <c:w val="0.95257525557747413"/>
          <c:h val="0.80010929043783729"/>
        </c:manualLayout>
      </c:layout>
      <c:barChart>
        <c:barDir val="col"/>
        <c:grouping val="clustered"/>
        <c:varyColors val="0"/>
        <c:ser>
          <c:idx val="0"/>
          <c:order val="0"/>
          <c:tx>
            <c:strRef>
              <c:f>Tabelle1!$A$2</c:f>
              <c:strCache>
                <c:ptCount val="1"/>
                <c:pt idx="0">
                  <c:v>Unternehmen mit Kurzarbeit</c:v>
                </c:pt>
              </c:strCache>
            </c:strRef>
          </c:tx>
          <c:spPr>
            <a:solidFill>
              <a:schemeClr val="accent1"/>
            </a:solidFill>
            <a:ln w="38100">
              <a:noFill/>
            </a:ln>
          </c:spPr>
          <c:invertIfNegative val="0"/>
          <c:cat>
            <c:strRef>
              <c:f>Tabelle1!$B$1:$BE$1</c:f>
              <c:strCache>
                <c:ptCount val="56"/>
                <c:pt idx="0">
                  <c:v>2010-1</c:v>
                </c:pt>
                <c:pt idx="1">
                  <c:v>2010-2</c:v>
                </c:pt>
                <c:pt idx="2">
                  <c:v>2010-3</c:v>
                </c:pt>
                <c:pt idx="3">
                  <c:v>2010-4</c:v>
                </c:pt>
                <c:pt idx="4">
                  <c:v>2011-1</c:v>
                </c:pt>
                <c:pt idx="5">
                  <c:v>2011-2</c:v>
                </c:pt>
                <c:pt idx="6">
                  <c:v>2011-3</c:v>
                </c:pt>
                <c:pt idx="7">
                  <c:v>2011-4</c:v>
                </c:pt>
                <c:pt idx="8">
                  <c:v>2012-1</c:v>
                </c:pt>
                <c:pt idx="9">
                  <c:v>2012-2</c:v>
                </c:pt>
                <c:pt idx="10">
                  <c:v>2012-3</c:v>
                </c:pt>
                <c:pt idx="11">
                  <c:v>2012-4</c:v>
                </c:pt>
                <c:pt idx="12">
                  <c:v>2013-1</c:v>
                </c:pt>
                <c:pt idx="13">
                  <c:v>2013-2</c:v>
                </c:pt>
                <c:pt idx="14">
                  <c:v>2013-3</c:v>
                </c:pt>
                <c:pt idx="15">
                  <c:v>2013-4</c:v>
                </c:pt>
                <c:pt idx="16">
                  <c:v>2014-1</c:v>
                </c:pt>
                <c:pt idx="17">
                  <c:v>2014-2</c:v>
                </c:pt>
                <c:pt idx="18">
                  <c:v>2014-3</c:v>
                </c:pt>
                <c:pt idx="19">
                  <c:v>2014-4</c:v>
                </c:pt>
                <c:pt idx="20">
                  <c:v>2015-1</c:v>
                </c:pt>
                <c:pt idx="21">
                  <c:v>2015-2</c:v>
                </c:pt>
                <c:pt idx="22">
                  <c:v>2015-3</c:v>
                </c:pt>
                <c:pt idx="23">
                  <c:v>2015-4</c:v>
                </c:pt>
                <c:pt idx="24">
                  <c:v>2016-1</c:v>
                </c:pt>
                <c:pt idx="25">
                  <c:v>2016-2</c:v>
                </c:pt>
                <c:pt idx="26">
                  <c:v>2016-3</c:v>
                </c:pt>
                <c:pt idx="27">
                  <c:v>2016-4</c:v>
                </c:pt>
                <c:pt idx="28">
                  <c:v>2017-1</c:v>
                </c:pt>
                <c:pt idx="29">
                  <c:v>2017-2</c:v>
                </c:pt>
                <c:pt idx="30">
                  <c:v>2017-3</c:v>
                </c:pt>
                <c:pt idx="31">
                  <c:v>2017-4</c:v>
                </c:pt>
                <c:pt idx="32">
                  <c:v>2018-1</c:v>
                </c:pt>
                <c:pt idx="33">
                  <c:v>2018-2</c:v>
                </c:pt>
                <c:pt idx="34">
                  <c:v>2018-3</c:v>
                </c:pt>
                <c:pt idx="35">
                  <c:v>2018-4</c:v>
                </c:pt>
                <c:pt idx="36">
                  <c:v>2019-1</c:v>
                </c:pt>
                <c:pt idx="37">
                  <c:v>2019-2</c:v>
                </c:pt>
                <c:pt idx="38">
                  <c:v>2019-3</c:v>
                </c:pt>
                <c:pt idx="39">
                  <c:v>2019-4</c:v>
                </c:pt>
                <c:pt idx="40">
                  <c:v>2020-1</c:v>
                </c:pt>
                <c:pt idx="41">
                  <c:v>2020-2</c:v>
                </c:pt>
                <c:pt idx="42">
                  <c:v>2020-3</c:v>
                </c:pt>
                <c:pt idx="43">
                  <c:v>2020-4</c:v>
                </c:pt>
                <c:pt idx="44">
                  <c:v>2021-1</c:v>
                </c:pt>
                <c:pt idx="45">
                  <c:v>2021-2</c:v>
                </c:pt>
                <c:pt idx="46">
                  <c:v>2021-3</c:v>
                </c:pt>
                <c:pt idx="47">
                  <c:v>2021-4</c:v>
                </c:pt>
                <c:pt idx="48">
                  <c:v>2022-1</c:v>
                </c:pt>
                <c:pt idx="49">
                  <c:v>2022-2</c:v>
                </c:pt>
                <c:pt idx="50">
                  <c:v>2022-3</c:v>
                </c:pt>
                <c:pt idx="51">
                  <c:v>2022-4</c:v>
                </c:pt>
                <c:pt idx="52">
                  <c:v>2023-1</c:v>
                </c:pt>
                <c:pt idx="53">
                  <c:v>2023-2</c:v>
                </c:pt>
                <c:pt idx="54">
                  <c:v>2023-3</c:v>
                </c:pt>
                <c:pt idx="55">
                  <c:v>2023-4</c:v>
                </c:pt>
              </c:strCache>
            </c:strRef>
          </c:cat>
          <c:val>
            <c:numRef>
              <c:f>Tabelle1!$B$2:$BE$2</c:f>
              <c:numCache>
                <c:formatCode>General</c:formatCode>
                <c:ptCount val="56"/>
                <c:pt idx="0">
                  <c:v>53.1</c:v>
                </c:pt>
                <c:pt idx="1">
                  <c:v>33.299999999999997</c:v>
                </c:pt>
                <c:pt idx="2">
                  <c:v>14.5</c:v>
                </c:pt>
                <c:pt idx="3">
                  <c:v>12.4</c:v>
                </c:pt>
                <c:pt idx="4">
                  <c:v>7.5</c:v>
                </c:pt>
                <c:pt idx="5">
                  <c:v>5.5</c:v>
                </c:pt>
                <c:pt idx="6">
                  <c:v>4.9000000000000004</c:v>
                </c:pt>
                <c:pt idx="7">
                  <c:v>6.2</c:v>
                </c:pt>
                <c:pt idx="8">
                  <c:v>5.8</c:v>
                </c:pt>
                <c:pt idx="9">
                  <c:v>4.0999999999999996</c:v>
                </c:pt>
                <c:pt idx="10">
                  <c:v>5.8</c:v>
                </c:pt>
                <c:pt idx="11">
                  <c:v>7.6</c:v>
                </c:pt>
                <c:pt idx="12">
                  <c:v>7.2</c:v>
                </c:pt>
                <c:pt idx="13">
                  <c:v>6.7</c:v>
                </c:pt>
                <c:pt idx="14">
                  <c:v>3.8</c:v>
                </c:pt>
                <c:pt idx="15">
                  <c:v>4.7</c:v>
                </c:pt>
                <c:pt idx="16">
                  <c:v>4.4000000000000004</c:v>
                </c:pt>
                <c:pt idx="17">
                  <c:v>4.2</c:v>
                </c:pt>
                <c:pt idx="18">
                  <c:v>1.9</c:v>
                </c:pt>
                <c:pt idx="19">
                  <c:v>4.5999999999999996</c:v>
                </c:pt>
                <c:pt idx="20">
                  <c:v>3.9</c:v>
                </c:pt>
                <c:pt idx="21">
                  <c:v>1.9</c:v>
                </c:pt>
                <c:pt idx="22">
                  <c:v>3</c:v>
                </c:pt>
                <c:pt idx="23">
                  <c:v>3.3</c:v>
                </c:pt>
                <c:pt idx="24">
                  <c:v>3.8</c:v>
                </c:pt>
                <c:pt idx="25">
                  <c:v>2.8</c:v>
                </c:pt>
                <c:pt idx="26">
                  <c:v>3.7</c:v>
                </c:pt>
                <c:pt idx="27">
                  <c:v>5.0999999999999996</c:v>
                </c:pt>
                <c:pt idx="28">
                  <c:v>3.9</c:v>
                </c:pt>
                <c:pt idx="29">
                  <c:v>2</c:v>
                </c:pt>
                <c:pt idx="30">
                  <c:v>1</c:v>
                </c:pt>
                <c:pt idx="31">
                  <c:v>0.9</c:v>
                </c:pt>
                <c:pt idx="32">
                  <c:v>2.1</c:v>
                </c:pt>
                <c:pt idx="33">
                  <c:v>1.9</c:v>
                </c:pt>
                <c:pt idx="34">
                  <c:v>1</c:v>
                </c:pt>
                <c:pt idx="35">
                  <c:v>3.8</c:v>
                </c:pt>
                <c:pt idx="36">
                  <c:v>3.2</c:v>
                </c:pt>
                <c:pt idx="37">
                  <c:v>5.8</c:v>
                </c:pt>
                <c:pt idx="38">
                  <c:v>7.1</c:v>
                </c:pt>
                <c:pt idx="39">
                  <c:v>12.4</c:v>
                </c:pt>
                <c:pt idx="40">
                  <c:v>13</c:v>
                </c:pt>
                <c:pt idx="41">
                  <c:v>71.099999999999994</c:v>
                </c:pt>
                <c:pt idx="42">
                  <c:v>53.3</c:v>
                </c:pt>
                <c:pt idx="43">
                  <c:v>46.5</c:v>
                </c:pt>
                <c:pt idx="44">
                  <c:v>37.4</c:v>
                </c:pt>
                <c:pt idx="45">
                  <c:v>23.3</c:v>
                </c:pt>
                <c:pt idx="46">
                  <c:v>22.8</c:v>
                </c:pt>
                <c:pt idx="47">
                  <c:v>24.3</c:v>
                </c:pt>
                <c:pt idx="48">
                  <c:v>17</c:v>
                </c:pt>
                <c:pt idx="49">
                  <c:v>15</c:v>
                </c:pt>
                <c:pt idx="50">
                  <c:v>4</c:v>
                </c:pt>
                <c:pt idx="51">
                  <c:v>8</c:v>
                </c:pt>
                <c:pt idx="52">
                  <c:v>7</c:v>
                </c:pt>
                <c:pt idx="53">
                  <c:v>10</c:v>
                </c:pt>
              </c:numCache>
            </c:numRef>
          </c:val>
          <c:extLst>
            <c:ext xmlns:c16="http://schemas.microsoft.com/office/drawing/2014/chart" uri="{C3380CC4-5D6E-409C-BE32-E72D297353CC}">
              <c16:uniqueId val="{00000000-1BBE-4089-BED2-7DBF5E7C0183}"/>
            </c:ext>
          </c:extLst>
        </c:ser>
        <c:ser>
          <c:idx val="1"/>
          <c:order val="1"/>
          <c:tx>
            <c:strRef>
              <c:f>Tabelle1!$A$3</c:f>
              <c:strCache>
                <c:ptCount val="1"/>
                <c:pt idx="0">
                  <c:v>Unternehmen, die in den nächsten drei Monaten kurz arbeiten wollen</c:v>
                </c:pt>
              </c:strCache>
            </c:strRef>
          </c:tx>
          <c:spPr>
            <a:solidFill>
              <a:schemeClr val="accent4"/>
            </a:solidFill>
          </c:spPr>
          <c:invertIfNegative val="0"/>
          <c:cat>
            <c:strRef>
              <c:f>Tabelle1!$B$1:$BE$1</c:f>
              <c:strCache>
                <c:ptCount val="56"/>
                <c:pt idx="0">
                  <c:v>2010-1</c:v>
                </c:pt>
                <c:pt idx="1">
                  <c:v>2010-2</c:v>
                </c:pt>
                <c:pt idx="2">
                  <c:v>2010-3</c:v>
                </c:pt>
                <c:pt idx="3">
                  <c:v>2010-4</c:v>
                </c:pt>
                <c:pt idx="4">
                  <c:v>2011-1</c:v>
                </c:pt>
                <c:pt idx="5">
                  <c:v>2011-2</c:v>
                </c:pt>
                <c:pt idx="6">
                  <c:v>2011-3</c:v>
                </c:pt>
                <c:pt idx="7">
                  <c:v>2011-4</c:v>
                </c:pt>
                <c:pt idx="8">
                  <c:v>2012-1</c:v>
                </c:pt>
                <c:pt idx="9">
                  <c:v>2012-2</c:v>
                </c:pt>
                <c:pt idx="10">
                  <c:v>2012-3</c:v>
                </c:pt>
                <c:pt idx="11">
                  <c:v>2012-4</c:v>
                </c:pt>
                <c:pt idx="12">
                  <c:v>2013-1</c:v>
                </c:pt>
                <c:pt idx="13">
                  <c:v>2013-2</c:v>
                </c:pt>
                <c:pt idx="14">
                  <c:v>2013-3</c:v>
                </c:pt>
                <c:pt idx="15">
                  <c:v>2013-4</c:v>
                </c:pt>
                <c:pt idx="16">
                  <c:v>2014-1</c:v>
                </c:pt>
                <c:pt idx="17">
                  <c:v>2014-2</c:v>
                </c:pt>
                <c:pt idx="18">
                  <c:v>2014-3</c:v>
                </c:pt>
                <c:pt idx="19">
                  <c:v>2014-4</c:v>
                </c:pt>
                <c:pt idx="20">
                  <c:v>2015-1</c:v>
                </c:pt>
                <c:pt idx="21">
                  <c:v>2015-2</c:v>
                </c:pt>
                <c:pt idx="22">
                  <c:v>2015-3</c:v>
                </c:pt>
                <c:pt idx="23">
                  <c:v>2015-4</c:v>
                </c:pt>
                <c:pt idx="24">
                  <c:v>2016-1</c:v>
                </c:pt>
                <c:pt idx="25">
                  <c:v>2016-2</c:v>
                </c:pt>
                <c:pt idx="26">
                  <c:v>2016-3</c:v>
                </c:pt>
                <c:pt idx="27">
                  <c:v>2016-4</c:v>
                </c:pt>
                <c:pt idx="28">
                  <c:v>2017-1</c:v>
                </c:pt>
                <c:pt idx="29">
                  <c:v>2017-2</c:v>
                </c:pt>
                <c:pt idx="30">
                  <c:v>2017-3</c:v>
                </c:pt>
                <c:pt idx="31">
                  <c:v>2017-4</c:v>
                </c:pt>
                <c:pt idx="32">
                  <c:v>2018-1</c:v>
                </c:pt>
                <c:pt idx="33">
                  <c:v>2018-2</c:v>
                </c:pt>
                <c:pt idx="34">
                  <c:v>2018-3</c:v>
                </c:pt>
                <c:pt idx="35">
                  <c:v>2018-4</c:v>
                </c:pt>
                <c:pt idx="36">
                  <c:v>2019-1</c:v>
                </c:pt>
                <c:pt idx="37">
                  <c:v>2019-2</c:v>
                </c:pt>
                <c:pt idx="38">
                  <c:v>2019-3</c:v>
                </c:pt>
                <c:pt idx="39">
                  <c:v>2019-4</c:v>
                </c:pt>
                <c:pt idx="40">
                  <c:v>2020-1</c:v>
                </c:pt>
                <c:pt idx="41">
                  <c:v>2020-2</c:v>
                </c:pt>
                <c:pt idx="42">
                  <c:v>2020-3</c:v>
                </c:pt>
                <c:pt idx="43">
                  <c:v>2020-4</c:v>
                </c:pt>
                <c:pt idx="44">
                  <c:v>2021-1</c:v>
                </c:pt>
                <c:pt idx="45">
                  <c:v>2021-2</c:v>
                </c:pt>
                <c:pt idx="46">
                  <c:v>2021-3</c:v>
                </c:pt>
                <c:pt idx="47">
                  <c:v>2021-4</c:v>
                </c:pt>
                <c:pt idx="48">
                  <c:v>2022-1</c:v>
                </c:pt>
                <c:pt idx="49">
                  <c:v>2022-2</c:v>
                </c:pt>
                <c:pt idx="50">
                  <c:v>2022-3</c:v>
                </c:pt>
                <c:pt idx="51">
                  <c:v>2022-4</c:v>
                </c:pt>
                <c:pt idx="52">
                  <c:v>2023-1</c:v>
                </c:pt>
                <c:pt idx="53">
                  <c:v>2023-2</c:v>
                </c:pt>
                <c:pt idx="54">
                  <c:v>2023-3</c:v>
                </c:pt>
                <c:pt idx="55">
                  <c:v>2023-4</c:v>
                </c:pt>
              </c:strCache>
            </c:strRef>
          </c:cat>
          <c:val>
            <c:numRef>
              <c:f>Tabelle1!$B$3:$BE$3</c:f>
              <c:numCache>
                <c:formatCode>General</c:formatCode>
                <c:ptCount val="56"/>
                <c:pt idx="0">
                  <c:v>51.8</c:v>
                </c:pt>
                <c:pt idx="1">
                  <c:v>28.7</c:v>
                </c:pt>
                <c:pt idx="2">
                  <c:v>16.7</c:v>
                </c:pt>
                <c:pt idx="3">
                  <c:v>9.1</c:v>
                </c:pt>
                <c:pt idx="4">
                  <c:v>8.5</c:v>
                </c:pt>
                <c:pt idx="5">
                  <c:v>6.2</c:v>
                </c:pt>
                <c:pt idx="6">
                  <c:v>6.3</c:v>
                </c:pt>
                <c:pt idx="7">
                  <c:v>8.1</c:v>
                </c:pt>
                <c:pt idx="8">
                  <c:v>7.9</c:v>
                </c:pt>
                <c:pt idx="9">
                  <c:v>7.6</c:v>
                </c:pt>
                <c:pt idx="10">
                  <c:v>10.1</c:v>
                </c:pt>
                <c:pt idx="11">
                  <c:v>16.5</c:v>
                </c:pt>
                <c:pt idx="12">
                  <c:v>12.4</c:v>
                </c:pt>
                <c:pt idx="13">
                  <c:v>7.6</c:v>
                </c:pt>
                <c:pt idx="14">
                  <c:v>7.6</c:v>
                </c:pt>
                <c:pt idx="15">
                  <c:v>7.1</c:v>
                </c:pt>
                <c:pt idx="16">
                  <c:v>6.2</c:v>
                </c:pt>
                <c:pt idx="17">
                  <c:v>5.5</c:v>
                </c:pt>
                <c:pt idx="18">
                  <c:v>3.9</c:v>
                </c:pt>
                <c:pt idx="19">
                  <c:v>6.8</c:v>
                </c:pt>
                <c:pt idx="20">
                  <c:v>5.4</c:v>
                </c:pt>
                <c:pt idx="21">
                  <c:v>3</c:v>
                </c:pt>
                <c:pt idx="22">
                  <c:v>6.2</c:v>
                </c:pt>
                <c:pt idx="23">
                  <c:v>5.7</c:v>
                </c:pt>
                <c:pt idx="24">
                  <c:v>7.1</c:v>
                </c:pt>
                <c:pt idx="25">
                  <c:v>5</c:v>
                </c:pt>
                <c:pt idx="26">
                  <c:v>6</c:v>
                </c:pt>
                <c:pt idx="27">
                  <c:v>7.3</c:v>
                </c:pt>
                <c:pt idx="28">
                  <c:v>3.1</c:v>
                </c:pt>
                <c:pt idx="29">
                  <c:v>2.5</c:v>
                </c:pt>
                <c:pt idx="30">
                  <c:v>3</c:v>
                </c:pt>
                <c:pt idx="31">
                  <c:v>2.9</c:v>
                </c:pt>
                <c:pt idx="32">
                  <c:v>3.8</c:v>
                </c:pt>
                <c:pt idx="33">
                  <c:v>1.6</c:v>
                </c:pt>
                <c:pt idx="34">
                  <c:v>1.8</c:v>
                </c:pt>
                <c:pt idx="35">
                  <c:v>5.9</c:v>
                </c:pt>
                <c:pt idx="36">
                  <c:v>7.9</c:v>
                </c:pt>
                <c:pt idx="37">
                  <c:v>10.3</c:v>
                </c:pt>
                <c:pt idx="38">
                  <c:v>16.7</c:v>
                </c:pt>
                <c:pt idx="39">
                  <c:v>22.8</c:v>
                </c:pt>
                <c:pt idx="40">
                  <c:v>34.700000000000003</c:v>
                </c:pt>
                <c:pt idx="41">
                  <c:v>73.900000000000006</c:v>
                </c:pt>
                <c:pt idx="42">
                  <c:v>54.2</c:v>
                </c:pt>
                <c:pt idx="43">
                  <c:v>50.3</c:v>
                </c:pt>
                <c:pt idx="44">
                  <c:v>30.1</c:v>
                </c:pt>
                <c:pt idx="45">
                  <c:v>16.899999999999999</c:v>
                </c:pt>
                <c:pt idx="46" formatCode="0.0">
                  <c:v>18</c:v>
                </c:pt>
                <c:pt idx="47">
                  <c:v>24</c:v>
                </c:pt>
                <c:pt idx="48">
                  <c:v>13</c:v>
                </c:pt>
                <c:pt idx="49">
                  <c:v>15</c:v>
                </c:pt>
                <c:pt idx="50">
                  <c:v>7</c:v>
                </c:pt>
                <c:pt idx="51">
                  <c:v>16</c:v>
                </c:pt>
                <c:pt idx="52">
                  <c:v>7</c:v>
                </c:pt>
                <c:pt idx="53">
                  <c:v>14</c:v>
                </c:pt>
              </c:numCache>
            </c:numRef>
          </c:val>
          <c:extLst>
            <c:ext xmlns:c16="http://schemas.microsoft.com/office/drawing/2014/chart" uri="{C3380CC4-5D6E-409C-BE32-E72D297353CC}">
              <c16:uniqueId val="{00000001-1BBE-4089-BED2-7DBF5E7C0183}"/>
            </c:ext>
          </c:extLst>
        </c:ser>
        <c:dLbls>
          <c:showLegendKey val="0"/>
          <c:showVal val="0"/>
          <c:showCatName val="0"/>
          <c:showSerName val="0"/>
          <c:showPercent val="0"/>
          <c:showBubbleSize val="0"/>
        </c:dLbls>
        <c:gapWidth val="21"/>
        <c:axId val="233811328"/>
        <c:axId val="233817216"/>
      </c:barChart>
      <c:catAx>
        <c:axId val="233811328"/>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3817216"/>
        <c:crossesAt val="0"/>
        <c:auto val="1"/>
        <c:lblAlgn val="ctr"/>
        <c:lblOffset val="100"/>
        <c:tickLblSkip val="1"/>
        <c:tickMarkSkip val="4"/>
        <c:noMultiLvlLbl val="0"/>
      </c:catAx>
      <c:valAx>
        <c:axId val="233817216"/>
        <c:scaling>
          <c:orientation val="minMax"/>
          <c:max val="100"/>
          <c:min val="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3811328"/>
        <c:crosses val="autoZero"/>
        <c:crossBetween val="between"/>
        <c:majorUnit val="10"/>
        <c:minorUnit val="5"/>
      </c:valAx>
    </c:plotArea>
    <c:legend>
      <c:legendPos val="r"/>
      <c:legendEntry>
        <c:idx val="0"/>
        <c:txPr>
          <a:bodyPr/>
          <a:lstStyle/>
          <a:p>
            <a:pPr>
              <a:defRPr sz="1200">
                <a:solidFill>
                  <a:schemeClr val="accent1"/>
                </a:solidFill>
              </a:defRPr>
            </a:pPr>
            <a:endParaRPr lang="de-DE"/>
          </a:p>
        </c:txPr>
      </c:legendEntry>
      <c:legendEntry>
        <c:idx val="1"/>
        <c:txPr>
          <a:bodyPr/>
          <a:lstStyle/>
          <a:p>
            <a:pPr>
              <a:defRPr sz="1200">
                <a:solidFill>
                  <a:schemeClr val="accent4"/>
                </a:solidFill>
              </a:defRPr>
            </a:pPr>
            <a:endParaRPr lang="de-DE"/>
          </a:p>
        </c:txPr>
      </c:legendEntry>
      <c:layout>
        <c:manualLayout>
          <c:xMode val="edge"/>
          <c:yMode val="edge"/>
          <c:x val="0.42530811304478233"/>
          <c:y val="0.10549890034003137"/>
          <c:w val="0.57151516057464613"/>
          <c:h val="0.15405435307133694"/>
        </c:manualLayout>
      </c:layout>
      <c:overlay val="0"/>
      <c:txPr>
        <a:bodyPr/>
        <a:lstStyle/>
        <a:p>
          <a:pPr>
            <a:defRPr sz="1400"/>
          </a:pPr>
          <a:endParaRPr lang="de-DE"/>
        </a:p>
      </c:txPr>
    </c:legend>
    <c:plotVisOnly val="1"/>
    <c:dispBlanksAs val="gap"/>
    <c:showDLblsOverMax val="0"/>
  </c:chart>
  <c:spPr>
    <a:noFill/>
  </c:spPr>
  <c:txPr>
    <a:bodyPr/>
    <a:lstStyle/>
    <a:p>
      <a:pPr>
        <a:defRPr sz="1800"/>
      </a:pPr>
      <a:endParaRPr lang="de-DE"/>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mn-lt"/>
                <a:ea typeface="+mn-ea"/>
                <a:cs typeface="+mn-cs"/>
              </a:defRPr>
            </a:pPr>
            <a:r>
              <a:rPr lang="de-DE" sz="1400" b="1" i="0" u="none" strike="noStrike" baseline="0" dirty="0" smtClean="0">
                <a:effectLst/>
              </a:rPr>
              <a:t>Anzahl der zu Kurzarbeit angezeigten Personen in Tsd. *)</a:t>
            </a:r>
            <a:endParaRPr lang="de-DE" sz="1400" dirty="0" smtClean="0">
              <a:effectLst/>
            </a:endParaRPr>
          </a:p>
        </c:rich>
      </c:tx>
      <c:layout>
        <c:manualLayout>
          <c:xMode val="edge"/>
          <c:yMode val="edge"/>
          <c:x val="0.24709298473005245"/>
          <c:y val="0"/>
        </c:manualLayout>
      </c:layout>
      <c:overlay val="1"/>
    </c:title>
    <c:autoTitleDeleted val="0"/>
    <c:plotArea>
      <c:layout>
        <c:manualLayout>
          <c:layoutTarget val="inner"/>
          <c:xMode val="edge"/>
          <c:yMode val="edge"/>
          <c:x val="4.6925844134086701E-2"/>
          <c:y val="0.10457953956899334"/>
          <c:w val="0.95255065786001947"/>
          <c:h val="0.80010929043783729"/>
        </c:manualLayout>
      </c:layout>
      <c:barChart>
        <c:barDir val="col"/>
        <c:grouping val="clustered"/>
        <c:varyColors val="0"/>
        <c:ser>
          <c:idx val="0"/>
          <c:order val="0"/>
          <c:spPr>
            <a:solidFill>
              <a:schemeClr val="accent1"/>
            </a:solidFill>
            <a:ln w="38100">
              <a:noFill/>
            </a:ln>
          </c:spPr>
          <c:invertIfNegative val="0"/>
          <c:val>
            <c:numRef>
              <c:f>Tabelle1!$B$2:$FY$2</c:f>
              <c:numCache>
                <c:formatCode>General</c:formatCode>
                <c:ptCount val="180"/>
                <c:pt idx="0">
                  <c:v>179.9</c:v>
                </c:pt>
                <c:pt idx="1">
                  <c:v>478.9</c:v>
                </c:pt>
                <c:pt idx="2">
                  <c:v>363.2</c:v>
                </c:pt>
                <c:pt idx="3">
                  <c:v>224.5</c:v>
                </c:pt>
                <c:pt idx="4">
                  <c:v>140.30000000000001</c:v>
                </c:pt>
                <c:pt idx="5">
                  <c:v>81.099999999999994</c:v>
                </c:pt>
                <c:pt idx="6">
                  <c:v>72.3</c:v>
                </c:pt>
                <c:pt idx="7">
                  <c:v>40.1</c:v>
                </c:pt>
                <c:pt idx="8">
                  <c:v>59.1</c:v>
                </c:pt>
                <c:pt idx="9">
                  <c:v>41.6</c:v>
                </c:pt>
                <c:pt idx="10">
                  <c:v>53.4</c:v>
                </c:pt>
                <c:pt idx="11">
                  <c:v>59.5</c:v>
                </c:pt>
                <c:pt idx="12">
                  <c:v>25.3</c:v>
                </c:pt>
                <c:pt idx="13">
                  <c:v>21.9</c:v>
                </c:pt>
                <c:pt idx="14">
                  <c:v>21</c:v>
                </c:pt>
                <c:pt idx="15">
                  <c:v>10.8</c:v>
                </c:pt>
                <c:pt idx="16">
                  <c:v>10.199999999999999</c:v>
                </c:pt>
                <c:pt idx="17">
                  <c:v>9.4</c:v>
                </c:pt>
                <c:pt idx="18">
                  <c:v>10.9</c:v>
                </c:pt>
                <c:pt idx="19">
                  <c:v>13.5</c:v>
                </c:pt>
                <c:pt idx="20">
                  <c:v>12.4</c:v>
                </c:pt>
                <c:pt idx="21">
                  <c:v>20.5</c:v>
                </c:pt>
                <c:pt idx="22">
                  <c:v>24.1</c:v>
                </c:pt>
                <c:pt idx="23">
                  <c:v>27.9</c:v>
                </c:pt>
                <c:pt idx="24">
                  <c:v>12.3</c:v>
                </c:pt>
                <c:pt idx="25">
                  <c:v>10.6</c:v>
                </c:pt>
                <c:pt idx="26">
                  <c:v>12.8</c:v>
                </c:pt>
                <c:pt idx="27">
                  <c:v>8.1</c:v>
                </c:pt>
                <c:pt idx="28">
                  <c:v>10.199999999999999</c:v>
                </c:pt>
                <c:pt idx="29">
                  <c:v>3.7</c:v>
                </c:pt>
                <c:pt idx="30">
                  <c:v>3.2</c:v>
                </c:pt>
                <c:pt idx="31">
                  <c:v>6</c:v>
                </c:pt>
                <c:pt idx="32">
                  <c:v>8.9</c:v>
                </c:pt>
                <c:pt idx="33">
                  <c:v>16.8</c:v>
                </c:pt>
                <c:pt idx="34">
                  <c:v>11.9</c:v>
                </c:pt>
                <c:pt idx="35">
                  <c:v>19</c:v>
                </c:pt>
                <c:pt idx="36">
                  <c:v>11.1</c:v>
                </c:pt>
                <c:pt idx="37">
                  <c:v>12.3</c:v>
                </c:pt>
                <c:pt idx="38">
                  <c:v>12.9</c:v>
                </c:pt>
                <c:pt idx="39">
                  <c:v>5.9</c:v>
                </c:pt>
                <c:pt idx="40">
                  <c:v>13.1</c:v>
                </c:pt>
                <c:pt idx="41">
                  <c:v>9.1999999999999993</c:v>
                </c:pt>
                <c:pt idx="42">
                  <c:v>6.3</c:v>
                </c:pt>
                <c:pt idx="43">
                  <c:v>12.3</c:v>
                </c:pt>
                <c:pt idx="44">
                  <c:v>29.5</c:v>
                </c:pt>
                <c:pt idx="45">
                  <c:v>26.1</c:v>
                </c:pt>
                <c:pt idx="46">
                  <c:v>28.9</c:v>
                </c:pt>
                <c:pt idx="47">
                  <c:v>27.6</c:v>
                </c:pt>
                <c:pt idx="48">
                  <c:v>26.8</c:v>
                </c:pt>
                <c:pt idx="49">
                  <c:v>23.1</c:v>
                </c:pt>
                <c:pt idx="50">
                  <c:v>18</c:v>
                </c:pt>
                <c:pt idx="51">
                  <c:v>16.3</c:v>
                </c:pt>
                <c:pt idx="52">
                  <c:v>9.4</c:v>
                </c:pt>
                <c:pt idx="53">
                  <c:v>14.8</c:v>
                </c:pt>
                <c:pt idx="54">
                  <c:v>15.1</c:v>
                </c:pt>
                <c:pt idx="55">
                  <c:v>7.8</c:v>
                </c:pt>
                <c:pt idx="56">
                  <c:v>15.9</c:v>
                </c:pt>
                <c:pt idx="57">
                  <c:v>17</c:v>
                </c:pt>
                <c:pt idx="58">
                  <c:v>11.1</c:v>
                </c:pt>
                <c:pt idx="59">
                  <c:v>9.6</c:v>
                </c:pt>
                <c:pt idx="60">
                  <c:v>14.1</c:v>
                </c:pt>
                <c:pt idx="61">
                  <c:v>11.6</c:v>
                </c:pt>
                <c:pt idx="62">
                  <c:v>11.1</c:v>
                </c:pt>
                <c:pt idx="63">
                  <c:v>10.7</c:v>
                </c:pt>
                <c:pt idx="64">
                  <c:v>7.6</c:v>
                </c:pt>
                <c:pt idx="65">
                  <c:v>5.7</c:v>
                </c:pt>
                <c:pt idx="66">
                  <c:v>6.1</c:v>
                </c:pt>
                <c:pt idx="67">
                  <c:v>6</c:v>
                </c:pt>
                <c:pt idx="68">
                  <c:v>13.2</c:v>
                </c:pt>
                <c:pt idx="69">
                  <c:v>15.4</c:v>
                </c:pt>
                <c:pt idx="70">
                  <c:v>12.6</c:v>
                </c:pt>
                <c:pt idx="71">
                  <c:v>12.5</c:v>
                </c:pt>
                <c:pt idx="72">
                  <c:v>8.1</c:v>
                </c:pt>
                <c:pt idx="73">
                  <c:v>10.1</c:v>
                </c:pt>
                <c:pt idx="74">
                  <c:v>7.9</c:v>
                </c:pt>
                <c:pt idx="75">
                  <c:v>7.1</c:v>
                </c:pt>
                <c:pt idx="76">
                  <c:v>7</c:v>
                </c:pt>
                <c:pt idx="77">
                  <c:v>6</c:v>
                </c:pt>
                <c:pt idx="78">
                  <c:v>4.9000000000000004</c:v>
                </c:pt>
                <c:pt idx="79">
                  <c:v>6.1</c:v>
                </c:pt>
                <c:pt idx="80">
                  <c:v>15</c:v>
                </c:pt>
                <c:pt idx="81">
                  <c:v>14.7</c:v>
                </c:pt>
                <c:pt idx="82">
                  <c:v>11.8</c:v>
                </c:pt>
                <c:pt idx="83">
                  <c:v>14.3</c:v>
                </c:pt>
                <c:pt idx="84">
                  <c:v>9.6</c:v>
                </c:pt>
                <c:pt idx="85">
                  <c:v>13</c:v>
                </c:pt>
                <c:pt idx="86">
                  <c:v>10.3</c:v>
                </c:pt>
                <c:pt idx="87">
                  <c:v>8</c:v>
                </c:pt>
                <c:pt idx="88">
                  <c:v>5.7</c:v>
                </c:pt>
                <c:pt idx="89">
                  <c:v>5.2</c:v>
                </c:pt>
                <c:pt idx="90">
                  <c:v>5.6</c:v>
                </c:pt>
                <c:pt idx="91">
                  <c:v>15</c:v>
                </c:pt>
                <c:pt idx="92">
                  <c:v>12.7</c:v>
                </c:pt>
                <c:pt idx="93">
                  <c:v>10</c:v>
                </c:pt>
                <c:pt idx="94">
                  <c:v>9.1999999999999993</c:v>
                </c:pt>
                <c:pt idx="95">
                  <c:v>7.5</c:v>
                </c:pt>
                <c:pt idx="96">
                  <c:v>13.8</c:v>
                </c:pt>
                <c:pt idx="97">
                  <c:v>7</c:v>
                </c:pt>
                <c:pt idx="98">
                  <c:v>6.1</c:v>
                </c:pt>
                <c:pt idx="99">
                  <c:v>5.2</c:v>
                </c:pt>
                <c:pt idx="100">
                  <c:v>4.2</c:v>
                </c:pt>
                <c:pt idx="101">
                  <c:v>3</c:v>
                </c:pt>
                <c:pt idx="102">
                  <c:v>2.8</c:v>
                </c:pt>
                <c:pt idx="103">
                  <c:v>2.1</c:v>
                </c:pt>
                <c:pt idx="104">
                  <c:v>1.8</c:v>
                </c:pt>
                <c:pt idx="105">
                  <c:v>1.9</c:v>
                </c:pt>
                <c:pt idx="106">
                  <c:v>2.2000000000000002</c:v>
                </c:pt>
                <c:pt idx="107">
                  <c:v>13.6</c:v>
                </c:pt>
                <c:pt idx="108">
                  <c:v>3.2</c:v>
                </c:pt>
                <c:pt idx="109">
                  <c:v>2.7</c:v>
                </c:pt>
                <c:pt idx="110">
                  <c:v>3.7</c:v>
                </c:pt>
                <c:pt idx="111">
                  <c:v>2</c:v>
                </c:pt>
                <c:pt idx="112">
                  <c:v>2.2999999999999998</c:v>
                </c:pt>
                <c:pt idx="113">
                  <c:v>1.6</c:v>
                </c:pt>
                <c:pt idx="114">
                  <c:v>16.2</c:v>
                </c:pt>
                <c:pt idx="115">
                  <c:v>7.1</c:v>
                </c:pt>
                <c:pt idx="116">
                  <c:v>3.4</c:v>
                </c:pt>
                <c:pt idx="117">
                  <c:v>6.6</c:v>
                </c:pt>
                <c:pt idx="118">
                  <c:v>6.1</c:v>
                </c:pt>
                <c:pt idx="119">
                  <c:v>8.5</c:v>
                </c:pt>
                <c:pt idx="120">
                  <c:v>7.5</c:v>
                </c:pt>
                <c:pt idx="121">
                  <c:v>7.5</c:v>
                </c:pt>
                <c:pt idx="122">
                  <c:v>8.1999999999999993</c:v>
                </c:pt>
                <c:pt idx="123">
                  <c:v>13.5</c:v>
                </c:pt>
                <c:pt idx="124">
                  <c:v>13.9</c:v>
                </c:pt>
                <c:pt idx="125">
                  <c:v>9.5</c:v>
                </c:pt>
                <c:pt idx="126">
                  <c:v>16</c:v>
                </c:pt>
                <c:pt idx="127">
                  <c:v>15.5</c:v>
                </c:pt>
                <c:pt idx="128">
                  <c:v>18.3</c:v>
                </c:pt>
                <c:pt idx="129">
                  <c:v>35.4</c:v>
                </c:pt>
                <c:pt idx="130">
                  <c:v>34.200000000000003</c:v>
                </c:pt>
                <c:pt idx="131">
                  <c:v>34</c:v>
                </c:pt>
                <c:pt idx="132">
                  <c:v>30.9</c:v>
                </c:pt>
                <c:pt idx="133">
                  <c:v>31.4</c:v>
                </c:pt>
                <c:pt idx="134">
                  <c:v>464</c:v>
                </c:pt>
                <c:pt idx="135">
                  <c:v>1668.3</c:v>
                </c:pt>
                <c:pt idx="136">
                  <c:v>362.8</c:v>
                </c:pt>
                <c:pt idx="137">
                  <c:v>132.80000000000001</c:v>
                </c:pt>
                <c:pt idx="138">
                  <c:v>93</c:v>
                </c:pt>
                <c:pt idx="139">
                  <c:v>73.3</c:v>
                </c:pt>
                <c:pt idx="140">
                  <c:v>33.200000000000003</c:v>
                </c:pt>
                <c:pt idx="141">
                  <c:v>36.9</c:v>
                </c:pt>
                <c:pt idx="142">
                  <c:v>38.799999999999997</c:v>
                </c:pt>
                <c:pt idx="143">
                  <c:v>59.2</c:v>
                </c:pt>
                <c:pt idx="144">
                  <c:v>81.7</c:v>
                </c:pt>
                <c:pt idx="145">
                  <c:v>73.2</c:v>
                </c:pt>
                <c:pt idx="146">
                  <c:v>44.7</c:v>
                </c:pt>
                <c:pt idx="147">
                  <c:v>31.7</c:v>
                </c:pt>
                <c:pt idx="148">
                  <c:v>31.7</c:v>
                </c:pt>
                <c:pt idx="149">
                  <c:v>24.7</c:v>
                </c:pt>
                <c:pt idx="150">
                  <c:v>62.9</c:v>
                </c:pt>
                <c:pt idx="151">
                  <c:v>49.6</c:v>
                </c:pt>
                <c:pt idx="152">
                  <c:v>57.5</c:v>
                </c:pt>
                <c:pt idx="153">
                  <c:v>73.5</c:v>
                </c:pt>
                <c:pt idx="154">
                  <c:v>49.1</c:v>
                </c:pt>
                <c:pt idx="155">
                  <c:v>32.799999999999997</c:v>
                </c:pt>
                <c:pt idx="156" formatCode="0.0">
                  <c:v>22</c:v>
                </c:pt>
                <c:pt idx="157">
                  <c:v>44</c:v>
                </c:pt>
                <c:pt idx="158">
                  <c:v>57.2</c:v>
                </c:pt>
                <c:pt idx="159">
                  <c:v>69.5</c:v>
                </c:pt>
                <c:pt idx="160">
                  <c:v>44.2</c:v>
                </c:pt>
                <c:pt idx="161">
                  <c:v>18.100000000000001</c:v>
                </c:pt>
                <c:pt idx="162">
                  <c:v>20.2</c:v>
                </c:pt>
                <c:pt idx="163">
                  <c:v>17.100000000000001</c:v>
                </c:pt>
                <c:pt idx="164">
                  <c:v>19.7</c:v>
                </c:pt>
                <c:pt idx="165">
                  <c:v>33.9</c:v>
                </c:pt>
                <c:pt idx="166">
                  <c:v>35.6</c:v>
                </c:pt>
                <c:pt idx="167">
                  <c:v>37.6</c:v>
                </c:pt>
                <c:pt idx="168" formatCode="0.0">
                  <c:v>24.8</c:v>
                </c:pt>
                <c:pt idx="169">
                  <c:v>30.3</c:v>
                </c:pt>
                <c:pt idx="170" formatCode="0.0">
                  <c:v>29.1</c:v>
                </c:pt>
                <c:pt idx="171">
                  <c:v>15.3</c:v>
                </c:pt>
                <c:pt idx="172">
                  <c:v>20.3</c:v>
                </c:pt>
                <c:pt idx="173">
                  <c:v>18.600000000000001</c:v>
                </c:pt>
                <c:pt idx="174">
                  <c:v>15.8</c:v>
                </c:pt>
              </c:numCache>
            </c:numRef>
          </c:val>
          <c:extLst>
            <c:ext xmlns:c16="http://schemas.microsoft.com/office/drawing/2014/chart" uri="{C3380CC4-5D6E-409C-BE32-E72D297353CC}">
              <c16:uniqueId val="{00000000-E3FA-4A1D-83D2-CFA69FCB3EB4}"/>
            </c:ext>
          </c:extLst>
        </c:ser>
        <c:dLbls>
          <c:showLegendKey val="0"/>
          <c:showVal val="0"/>
          <c:showCatName val="0"/>
          <c:showSerName val="0"/>
          <c:showPercent val="0"/>
          <c:showBubbleSize val="0"/>
        </c:dLbls>
        <c:gapWidth val="21"/>
        <c:axId val="233766272"/>
        <c:axId val="233841792"/>
      </c:barChart>
      <c:catAx>
        <c:axId val="233766272"/>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3841792"/>
        <c:crossesAt val="0"/>
        <c:auto val="1"/>
        <c:lblAlgn val="ctr"/>
        <c:lblOffset val="100"/>
        <c:tickLblSkip val="1"/>
        <c:tickMarkSkip val="12"/>
        <c:noMultiLvlLbl val="0"/>
      </c:catAx>
      <c:valAx>
        <c:axId val="233841792"/>
        <c:scaling>
          <c:orientation val="minMax"/>
          <c:max val="1760"/>
          <c:min val="0"/>
        </c:scaling>
        <c:delete val="0"/>
        <c:axPos val="l"/>
        <c:majorGridlines>
          <c:spPr>
            <a:ln>
              <a:solidFill>
                <a:schemeClr val="tx2">
                  <a:lumMod val="40000"/>
                  <a:lumOff val="60000"/>
                </a:schemeClr>
              </a:solidFill>
            </a:ln>
          </c:spPr>
        </c:majorGridlines>
        <c:numFmt formatCode="0" sourceLinked="0"/>
        <c:majorTickMark val="out"/>
        <c:minorTickMark val="none"/>
        <c:tickLblPos val="nextTo"/>
        <c:spPr>
          <a:ln w="15875">
            <a:noFill/>
          </a:ln>
        </c:spPr>
        <c:txPr>
          <a:bodyPr/>
          <a:lstStyle/>
          <a:p>
            <a:pPr>
              <a:defRPr sz="1050"/>
            </a:pPr>
            <a:endParaRPr lang="de-DE"/>
          </a:p>
        </c:txPr>
        <c:crossAx val="233766272"/>
        <c:crosses val="autoZero"/>
        <c:crossBetween val="between"/>
        <c:majorUnit val="10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solidFill>
                <a:latin typeface="+mn-lt"/>
                <a:ea typeface="+mn-ea"/>
                <a:cs typeface="+mn-cs"/>
              </a:defRPr>
            </a:pPr>
            <a:r>
              <a:rPr lang="de-DE" sz="1400" b="1" i="0" u="none" strike="noStrike" baseline="0" dirty="0" smtClean="0">
                <a:effectLst/>
              </a:rPr>
              <a:t>Anzahl der Personen in Kurzarbeit in Tsd. *)</a:t>
            </a:r>
            <a:endParaRPr lang="de-DE" sz="1400" dirty="0" smtClean="0">
              <a:effectLst/>
            </a:endParaRPr>
          </a:p>
        </c:rich>
      </c:tx>
      <c:layout>
        <c:manualLayout>
          <c:xMode val="edge"/>
          <c:yMode val="edge"/>
          <c:x val="0.3025881599922709"/>
          <c:y val="0"/>
        </c:manualLayout>
      </c:layout>
      <c:overlay val="1"/>
    </c:title>
    <c:autoTitleDeleted val="0"/>
    <c:plotArea>
      <c:layout>
        <c:manualLayout>
          <c:layoutTarget val="inner"/>
          <c:xMode val="edge"/>
          <c:yMode val="edge"/>
          <c:x val="4.6925844134086701E-2"/>
          <c:y val="0.10457953956899332"/>
          <c:w val="0.9495850442007634"/>
          <c:h val="0.80010929043783729"/>
        </c:manualLayout>
      </c:layout>
      <c:barChart>
        <c:barDir val="col"/>
        <c:grouping val="clustered"/>
        <c:varyColors val="0"/>
        <c:ser>
          <c:idx val="0"/>
          <c:order val="0"/>
          <c:spPr>
            <a:solidFill>
              <a:schemeClr val="accent1"/>
            </a:solidFill>
            <a:ln w="38100">
              <a:noFill/>
            </a:ln>
          </c:spPr>
          <c:invertIfNegative val="0"/>
          <c:dPt>
            <c:idx val="68"/>
            <c:invertIfNegative val="0"/>
            <c:bubble3D val="0"/>
            <c:extLst>
              <c:ext xmlns:c16="http://schemas.microsoft.com/office/drawing/2014/chart" uri="{C3380CC4-5D6E-409C-BE32-E72D297353CC}">
                <c16:uniqueId val="{00000000-C1BC-429E-A79D-C62F23BEF4B9}"/>
              </c:ext>
            </c:extLst>
          </c:dPt>
          <c:dPt>
            <c:idx val="69"/>
            <c:invertIfNegative val="0"/>
            <c:bubble3D val="0"/>
            <c:extLst>
              <c:ext xmlns:c16="http://schemas.microsoft.com/office/drawing/2014/chart" uri="{C3380CC4-5D6E-409C-BE32-E72D297353CC}">
                <c16:uniqueId val="{00000001-C1BC-429E-A79D-C62F23BEF4B9}"/>
              </c:ext>
            </c:extLst>
          </c:dPt>
          <c:dPt>
            <c:idx val="70"/>
            <c:invertIfNegative val="0"/>
            <c:bubble3D val="0"/>
            <c:extLst>
              <c:ext xmlns:c16="http://schemas.microsoft.com/office/drawing/2014/chart" uri="{C3380CC4-5D6E-409C-BE32-E72D297353CC}">
                <c16:uniqueId val="{00000002-C1BC-429E-A79D-C62F23BEF4B9}"/>
              </c:ext>
            </c:extLst>
          </c:dPt>
          <c:dPt>
            <c:idx val="71"/>
            <c:invertIfNegative val="0"/>
            <c:bubble3D val="0"/>
            <c:extLst>
              <c:ext xmlns:c16="http://schemas.microsoft.com/office/drawing/2014/chart" uri="{C3380CC4-5D6E-409C-BE32-E72D297353CC}">
                <c16:uniqueId val="{00000003-C1BC-429E-A79D-C62F23BEF4B9}"/>
              </c:ext>
            </c:extLst>
          </c:dPt>
          <c:dPt>
            <c:idx val="72"/>
            <c:invertIfNegative val="0"/>
            <c:bubble3D val="0"/>
            <c:extLst>
              <c:ext xmlns:c16="http://schemas.microsoft.com/office/drawing/2014/chart" uri="{C3380CC4-5D6E-409C-BE32-E72D297353CC}">
                <c16:uniqueId val="{00000004-C1BC-429E-A79D-C62F23BEF4B9}"/>
              </c:ext>
            </c:extLst>
          </c:dPt>
          <c:dPt>
            <c:idx val="73"/>
            <c:invertIfNegative val="0"/>
            <c:bubble3D val="0"/>
            <c:extLst>
              <c:ext xmlns:c16="http://schemas.microsoft.com/office/drawing/2014/chart" uri="{C3380CC4-5D6E-409C-BE32-E72D297353CC}">
                <c16:uniqueId val="{00000005-C1BC-429E-A79D-C62F23BEF4B9}"/>
              </c:ext>
            </c:extLst>
          </c:dPt>
          <c:dPt>
            <c:idx val="74"/>
            <c:invertIfNegative val="0"/>
            <c:bubble3D val="0"/>
            <c:extLst>
              <c:ext xmlns:c16="http://schemas.microsoft.com/office/drawing/2014/chart" uri="{C3380CC4-5D6E-409C-BE32-E72D297353CC}">
                <c16:uniqueId val="{00000006-C1BC-429E-A79D-C62F23BEF4B9}"/>
              </c:ext>
            </c:extLst>
          </c:dPt>
          <c:dPt>
            <c:idx val="75"/>
            <c:invertIfNegative val="0"/>
            <c:bubble3D val="0"/>
            <c:extLst>
              <c:ext xmlns:c16="http://schemas.microsoft.com/office/drawing/2014/chart" uri="{C3380CC4-5D6E-409C-BE32-E72D297353CC}">
                <c16:uniqueId val="{00000007-C1BC-429E-A79D-C62F23BEF4B9}"/>
              </c:ext>
            </c:extLst>
          </c:dPt>
          <c:dPt>
            <c:idx val="76"/>
            <c:invertIfNegative val="0"/>
            <c:bubble3D val="0"/>
            <c:extLst>
              <c:ext xmlns:c16="http://schemas.microsoft.com/office/drawing/2014/chart" uri="{C3380CC4-5D6E-409C-BE32-E72D297353CC}">
                <c16:uniqueId val="{00000008-C1BC-429E-A79D-C62F23BEF4B9}"/>
              </c:ext>
            </c:extLst>
          </c:dPt>
          <c:dPt>
            <c:idx val="77"/>
            <c:invertIfNegative val="0"/>
            <c:bubble3D val="0"/>
            <c:extLst>
              <c:ext xmlns:c16="http://schemas.microsoft.com/office/drawing/2014/chart" uri="{C3380CC4-5D6E-409C-BE32-E72D297353CC}">
                <c16:uniqueId val="{00000009-C1BC-429E-A79D-C62F23BEF4B9}"/>
              </c:ext>
            </c:extLst>
          </c:dPt>
          <c:dPt>
            <c:idx val="78"/>
            <c:invertIfNegative val="0"/>
            <c:bubble3D val="0"/>
            <c:extLst>
              <c:ext xmlns:c16="http://schemas.microsoft.com/office/drawing/2014/chart" uri="{C3380CC4-5D6E-409C-BE32-E72D297353CC}">
                <c16:uniqueId val="{0000000A-C1BC-429E-A79D-C62F23BEF4B9}"/>
              </c:ext>
            </c:extLst>
          </c:dPt>
          <c:dPt>
            <c:idx val="79"/>
            <c:invertIfNegative val="0"/>
            <c:bubble3D val="0"/>
            <c:extLst>
              <c:ext xmlns:c16="http://schemas.microsoft.com/office/drawing/2014/chart" uri="{C3380CC4-5D6E-409C-BE32-E72D297353CC}">
                <c16:uniqueId val="{0000000B-C1BC-429E-A79D-C62F23BEF4B9}"/>
              </c:ext>
            </c:extLst>
          </c:dPt>
          <c:dPt>
            <c:idx val="80"/>
            <c:invertIfNegative val="0"/>
            <c:bubble3D val="0"/>
            <c:extLst>
              <c:ext xmlns:c16="http://schemas.microsoft.com/office/drawing/2014/chart" uri="{C3380CC4-5D6E-409C-BE32-E72D297353CC}">
                <c16:uniqueId val="{0000000C-C1BC-429E-A79D-C62F23BEF4B9}"/>
              </c:ext>
            </c:extLst>
          </c:dPt>
          <c:dPt>
            <c:idx val="81"/>
            <c:invertIfNegative val="0"/>
            <c:bubble3D val="0"/>
            <c:extLst>
              <c:ext xmlns:c16="http://schemas.microsoft.com/office/drawing/2014/chart" uri="{C3380CC4-5D6E-409C-BE32-E72D297353CC}">
                <c16:uniqueId val="{0000000D-C1BC-429E-A79D-C62F23BEF4B9}"/>
              </c:ext>
            </c:extLst>
          </c:dPt>
          <c:dPt>
            <c:idx val="82"/>
            <c:invertIfNegative val="0"/>
            <c:bubble3D val="0"/>
            <c:extLst>
              <c:ext xmlns:c16="http://schemas.microsoft.com/office/drawing/2014/chart" uri="{C3380CC4-5D6E-409C-BE32-E72D297353CC}">
                <c16:uniqueId val="{0000000E-C1BC-429E-A79D-C62F23BEF4B9}"/>
              </c:ext>
            </c:extLst>
          </c:dPt>
          <c:dPt>
            <c:idx val="83"/>
            <c:invertIfNegative val="0"/>
            <c:bubble3D val="0"/>
            <c:extLst>
              <c:ext xmlns:c16="http://schemas.microsoft.com/office/drawing/2014/chart" uri="{C3380CC4-5D6E-409C-BE32-E72D297353CC}">
                <c16:uniqueId val="{0000000F-C1BC-429E-A79D-C62F23BEF4B9}"/>
              </c:ext>
            </c:extLst>
          </c:dPt>
          <c:dPt>
            <c:idx val="84"/>
            <c:invertIfNegative val="0"/>
            <c:bubble3D val="0"/>
            <c:extLst>
              <c:ext xmlns:c16="http://schemas.microsoft.com/office/drawing/2014/chart" uri="{C3380CC4-5D6E-409C-BE32-E72D297353CC}">
                <c16:uniqueId val="{00000010-C1BC-429E-A79D-C62F23BEF4B9}"/>
              </c:ext>
            </c:extLst>
          </c:dPt>
          <c:dPt>
            <c:idx val="85"/>
            <c:invertIfNegative val="0"/>
            <c:bubble3D val="0"/>
            <c:extLst>
              <c:ext xmlns:c16="http://schemas.microsoft.com/office/drawing/2014/chart" uri="{C3380CC4-5D6E-409C-BE32-E72D297353CC}">
                <c16:uniqueId val="{00000011-C1BC-429E-A79D-C62F23BEF4B9}"/>
              </c:ext>
            </c:extLst>
          </c:dPt>
          <c:dPt>
            <c:idx val="86"/>
            <c:invertIfNegative val="0"/>
            <c:bubble3D val="0"/>
            <c:extLst>
              <c:ext xmlns:c16="http://schemas.microsoft.com/office/drawing/2014/chart" uri="{C3380CC4-5D6E-409C-BE32-E72D297353CC}">
                <c16:uniqueId val="{00000012-C1BC-429E-A79D-C62F23BEF4B9}"/>
              </c:ext>
            </c:extLst>
          </c:dPt>
          <c:dPt>
            <c:idx val="87"/>
            <c:invertIfNegative val="0"/>
            <c:bubble3D val="0"/>
            <c:extLst>
              <c:ext xmlns:c16="http://schemas.microsoft.com/office/drawing/2014/chart" uri="{C3380CC4-5D6E-409C-BE32-E72D297353CC}">
                <c16:uniqueId val="{00000013-C1BC-429E-A79D-C62F23BEF4B9}"/>
              </c:ext>
            </c:extLst>
          </c:dPt>
          <c:dPt>
            <c:idx val="88"/>
            <c:invertIfNegative val="0"/>
            <c:bubble3D val="0"/>
            <c:extLst>
              <c:ext xmlns:c16="http://schemas.microsoft.com/office/drawing/2014/chart" uri="{C3380CC4-5D6E-409C-BE32-E72D297353CC}">
                <c16:uniqueId val="{00000014-C1BC-429E-A79D-C62F23BEF4B9}"/>
              </c:ext>
            </c:extLst>
          </c:dPt>
          <c:dPt>
            <c:idx val="89"/>
            <c:invertIfNegative val="0"/>
            <c:bubble3D val="0"/>
            <c:extLst>
              <c:ext xmlns:c16="http://schemas.microsoft.com/office/drawing/2014/chart" uri="{C3380CC4-5D6E-409C-BE32-E72D297353CC}">
                <c16:uniqueId val="{00000015-C1BC-429E-A79D-C62F23BEF4B9}"/>
              </c:ext>
            </c:extLst>
          </c:dPt>
          <c:dPt>
            <c:idx val="90"/>
            <c:invertIfNegative val="0"/>
            <c:bubble3D val="0"/>
            <c:extLst>
              <c:ext xmlns:c16="http://schemas.microsoft.com/office/drawing/2014/chart" uri="{C3380CC4-5D6E-409C-BE32-E72D297353CC}">
                <c16:uniqueId val="{00000016-C1BC-429E-A79D-C62F23BEF4B9}"/>
              </c:ext>
            </c:extLst>
          </c:dPt>
          <c:dPt>
            <c:idx val="91"/>
            <c:invertIfNegative val="0"/>
            <c:bubble3D val="0"/>
            <c:extLst>
              <c:ext xmlns:c16="http://schemas.microsoft.com/office/drawing/2014/chart" uri="{C3380CC4-5D6E-409C-BE32-E72D297353CC}">
                <c16:uniqueId val="{00000017-C1BC-429E-A79D-C62F23BEF4B9}"/>
              </c:ext>
            </c:extLst>
          </c:dPt>
          <c:dPt>
            <c:idx val="92"/>
            <c:invertIfNegative val="0"/>
            <c:bubble3D val="0"/>
            <c:extLst>
              <c:ext xmlns:c16="http://schemas.microsoft.com/office/drawing/2014/chart" uri="{C3380CC4-5D6E-409C-BE32-E72D297353CC}">
                <c16:uniqueId val="{00000018-C1BC-429E-A79D-C62F23BEF4B9}"/>
              </c:ext>
            </c:extLst>
          </c:dPt>
          <c:dPt>
            <c:idx val="93"/>
            <c:invertIfNegative val="0"/>
            <c:bubble3D val="0"/>
            <c:extLst>
              <c:ext xmlns:c16="http://schemas.microsoft.com/office/drawing/2014/chart" uri="{C3380CC4-5D6E-409C-BE32-E72D297353CC}">
                <c16:uniqueId val="{00000019-C1BC-429E-A79D-C62F23BEF4B9}"/>
              </c:ext>
            </c:extLst>
          </c:dPt>
          <c:dPt>
            <c:idx val="94"/>
            <c:invertIfNegative val="0"/>
            <c:bubble3D val="0"/>
            <c:extLst>
              <c:ext xmlns:c16="http://schemas.microsoft.com/office/drawing/2014/chart" uri="{C3380CC4-5D6E-409C-BE32-E72D297353CC}">
                <c16:uniqueId val="{0000001A-C1BC-429E-A79D-C62F23BEF4B9}"/>
              </c:ext>
            </c:extLst>
          </c:dPt>
          <c:dPt>
            <c:idx val="95"/>
            <c:invertIfNegative val="0"/>
            <c:bubble3D val="0"/>
            <c:extLst>
              <c:ext xmlns:c16="http://schemas.microsoft.com/office/drawing/2014/chart" uri="{C3380CC4-5D6E-409C-BE32-E72D297353CC}">
                <c16:uniqueId val="{0000001B-C1BC-429E-A79D-C62F23BEF4B9}"/>
              </c:ext>
            </c:extLst>
          </c:dPt>
          <c:dPt>
            <c:idx val="96"/>
            <c:invertIfNegative val="0"/>
            <c:bubble3D val="0"/>
            <c:extLst>
              <c:ext xmlns:c16="http://schemas.microsoft.com/office/drawing/2014/chart" uri="{C3380CC4-5D6E-409C-BE32-E72D297353CC}">
                <c16:uniqueId val="{0000001C-C1BC-429E-A79D-C62F23BEF4B9}"/>
              </c:ext>
            </c:extLst>
          </c:dPt>
          <c:dPt>
            <c:idx val="97"/>
            <c:invertIfNegative val="0"/>
            <c:bubble3D val="0"/>
            <c:extLst>
              <c:ext xmlns:c16="http://schemas.microsoft.com/office/drawing/2014/chart" uri="{C3380CC4-5D6E-409C-BE32-E72D297353CC}">
                <c16:uniqueId val="{0000001D-C1BC-429E-A79D-C62F23BEF4B9}"/>
              </c:ext>
            </c:extLst>
          </c:dPt>
          <c:dPt>
            <c:idx val="98"/>
            <c:invertIfNegative val="0"/>
            <c:bubble3D val="0"/>
            <c:extLst>
              <c:ext xmlns:c16="http://schemas.microsoft.com/office/drawing/2014/chart" uri="{C3380CC4-5D6E-409C-BE32-E72D297353CC}">
                <c16:uniqueId val="{0000001E-C1BC-429E-A79D-C62F23BEF4B9}"/>
              </c:ext>
            </c:extLst>
          </c:dPt>
          <c:dPt>
            <c:idx val="99"/>
            <c:invertIfNegative val="0"/>
            <c:bubble3D val="0"/>
            <c:extLst>
              <c:ext xmlns:c16="http://schemas.microsoft.com/office/drawing/2014/chart" uri="{C3380CC4-5D6E-409C-BE32-E72D297353CC}">
                <c16:uniqueId val="{0000001F-C1BC-429E-A79D-C62F23BEF4B9}"/>
              </c:ext>
            </c:extLst>
          </c:dPt>
          <c:dPt>
            <c:idx val="100"/>
            <c:invertIfNegative val="0"/>
            <c:bubble3D val="0"/>
            <c:extLst>
              <c:ext xmlns:c16="http://schemas.microsoft.com/office/drawing/2014/chart" uri="{C3380CC4-5D6E-409C-BE32-E72D297353CC}">
                <c16:uniqueId val="{00000020-C1BC-429E-A79D-C62F23BEF4B9}"/>
              </c:ext>
            </c:extLst>
          </c:dPt>
          <c:dPt>
            <c:idx val="101"/>
            <c:invertIfNegative val="0"/>
            <c:bubble3D val="0"/>
            <c:extLst>
              <c:ext xmlns:c16="http://schemas.microsoft.com/office/drawing/2014/chart" uri="{C3380CC4-5D6E-409C-BE32-E72D297353CC}">
                <c16:uniqueId val="{00000021-C1BC-429E-A79D-C62F23BEF4B9}"/>
              </c:ext>
            </c:extLst>
          </c:dPt>
          <c:dPt>
            <c:idx val="102"/>
            <c:invertIfNegative val="0"/>
            <c:bubble3D val="0"/>
            <c:extLst>
              <c:ext xmlns:c16="http://schemas.microsoft.com/office/drawing/2014/chart" uri="{C3380CC4-5D6E-409C-BE32-E72D297353CC}">
                <c16:uniqueId val="{00000022-C1BC-429E-A79D-C62F23BEF4B9}"/>
              </c:ext>
            </c:extLst>
          </c:dPt>
          <c:dPt>
            <c:idx val="103"/>
            <c:invertIfNegative val="0"/>
            <c:bubble3D val="0"/>
            <c:extLst>
              <c:ext xmlns:c16="http://schemas.microsoft.com/office/drawing/2014/chart" uri="{C3380CC4-5D6E-409C-BE32-E72D297353CC}">
                <c16:uniqueId val="{00000023-C1BC-429E-A79D-C62F23BEF4B9}"/>
              </c:ext>
            </c:extLst>
          </c:dPt>
          <c:dPt>
            <c:idx val="104"/>
            <c:invertIfNegative val="0"/>
            <c:bubble3D val="0"/>
            <c:extLst>
              <c:ext xmlns:c16="http://schemas.microsoft.com/office/drawing/2014/chart" uri="{C3380CC4-5D6E-409C-BE32-E72D297353CC}">
                <c16:uniqueId val="{00000024-C1BC-429E-A79D-C62F23BEF4B9}"/>
              </c:ext>
            </c:extLst>
          </c:dPt>
          <c:dPt>
            <c:idx val="105"/>
            <c:invertIfNegative val="0"/>
            <c:bubble3D val="0"/>
            <c:extLst>
              <c:ext xmlns:c16="http://schemas.microsoft.com/office/drawing/2014/chart" uri="{C3380CC4-5D6E-409C-BE32-E72D297353CC}">
                <c16:uniqueId val="{00000025-C1BC-429E-A79D-C62F23BEF4B9}"/>
              </c:ext>
            </c:extLst>
          </c:dPt>
          <c:dPt>
            <c:idx val="106"/>
            <c:invertIfNegative val="0"/>
            <c:bubble3D val="0"/>
            <c:extLst>
              <c:ext xmlns:c16="http://schemas.microsoft.com/office/drawing/2014/chart" uri="{C3380CC4-5D6E-409C-BE32-E72D297353CC}">
                <c16:uniqueId val="{00000026-C1BC-429E-A79D-C62F23BEF4B9}"/>
              </c:ext>
            </c:extLst>
          </c:dPt>
          <c:dPt>
            <c:idx val="107"/>
            <c:invertIfNegative val="0"/>
            <c:bubble3D val="0"/>
            <c:extLst>
              <c:ext xmlns:c16="http://schemas.microsoft.com/office/drawing/2014/chart" uri="{C3380CC4-5D6E-409C-BE32-E72D297353CC}">
                <c16:uniqueId val="{00000027-C1BC-429E-A79D-C62F23BEF4B9}"/>
              </c:ext>
            </c:extLst>
          </c:dPt>
          <c:dPt>
            <c:idx val="108"/>
            <c:invertIfNegative val="0"/>
            <c:bubble3D val="0"/>
            <c:extLst>
              <c:ext xmlns:c16="http://schemas.microsoft.com/office/drawing/2014/chart" uri="{C3380CC4-5D6E-409C-BE32-E72D297353CC}">
                <c16:uniqueId val="{00000028-C1BC-429E-A79D-C62F23BEF4B9}"/>
              </c:ext>
            </c:extLst>
          </c:dPt>
          <c:dPt>
            <c:idx val="109"/>
            <c:invertIfNegative val="0"/>
            <c:bubble3D val="0"/>
            <c:extLst>
              <c:ext xmlns:c16="http://schemas.microsoft.com/office/drawing/2014/chart" uri="{C3380CC4-5D6E-409C-BE32-E72D297353CC}">
                <c16:uniqueId val="{00000029-C1BC-429E-A79D-C62F23BEF4B9}"/>
              </c:ext>
            </c:extLst>
          </c:dPt>
          <c:dPt>
            <c:idx val="110"/>
            <c:invertIfNegative val="0"/>
            <c:bubble3D val="0"/>
            <c:extLst>
              <c:ext xmlns:c16="http://schemas.microsoft.com/office/drawing/2014/chart" uri="{C3380CC4-5D6E-409C-BE32-E72D297353CC}">
                <c16:uniqueId val="{0000002A-C1BC-429E-A79D-C62F23BEF4B9}"/>
              </c:ext>
            </c:extLst>
          </c:dPt>
          <c:dPt>
            <c:idx val="111"/>
            <c:invertIfNegative val="0"/>
            <c:bubble3D val="0"/>
            <c:extLst>
              <c:ext xmlns:c16="http://schemas.microsoft.com/office/drawing/2014/chart" uri="{C3380CC4-5D6E-409C-BE32-E72D297353CC}">
                <c16:uniqueId val="{0000002B-C1BC-429E-A79D-C62F23BEF4B9}"/>
              </c:ext>
            </c:extLst>
          </c:dPt>
          <c:dPt>
            <c:idx val="112"/>
            <c:invertIfNegative val="0"/>
            <c:bubble3D val="0"/>
            <c:extLst>
              <c:ext xmlns:c16="http://schemas.microsoft.com/office/drawing/2014/chart" uri="{C3380CC4-5D6E-409C-BE32-E72D297353CC}">
                <c16:uniqueId val="{0000002C-C1BC-429E-A79D-C62F23BEF4B9}"/>
              </c:ext>
            </c:extLst>
          </c:dPt>
          <c:dPt>
            <c:idx val="113"/>
            <c:invertIfNegative val="0"/>
            <c:bubble3D val="0"/>
            <c:extLst>
              <c:ext xmlns:c16="http://schemas.microsoft.com/office/drawing/2014/chart" uri="{C3380CC4-5D6E-409C-BE32-E72D297353CC}">
                <c16:uniqueId val="{0000002D-C1BC-429E-A79D-C62F23BEF4B9}"/>
              </c:ext>
            </c:extLst>
          </c:dPt>
          <c:dPt>
            <c:idx val="114"/>
            <c:invertIfNegative val="0"/>
            <c:bubble3D val="0"/>
            <c:extLst>
              <c:ext xmlns:c16="http://schemas.microsoft.com/office/drawing/2014/chart" uri="{C3380CC4-5D6E-409C-BE32-E72D297353CC}">
                <c16:uniqueId val="{0000002E-C1BC-429E-A79D-C62F23BEF4B9}"/>
              </c:ext>
            </c:extLst>
          </c:dPt>
          <c:dPt>
            <c:idx val="115"/>
            <c:invertIfNegative val="0"/>
            <c:bubble3D val="0"/>
            <c:extLst>
              <c:ext xmlns:c16="http://schemas.microsoft.com/office/drawing/2014/chart" uri="{C3380CC4-5D6E-409C-BE32-E72D297353CC}">
                <c16:uniqueId val="{0000002F-C1BC-429E-A79D-C62F23BEF4B9}"/>
              </c:ext>
            </c:extLst>
          </c:dPt>
          <c:dPt>
            <c:idx val="116"/>
            <c:invertIfNegative val="0"/>
            <c:bubble3D val="0"/>
            <c:extLst>
              <c:ext xmlns:c16="http://schemas.microsoft.com/office/drawing/2014/chart" uri="{C3380CC4-5D6E-409C-BE32-E72D297353CC}">
                <c16:uniqueId val="{00000030-C1BC-429E-A79D-C62F23BEF4B9}"/>
              </c:ext>
            </c:extLst>
          </c:dPt>
          <c:dPt>
            <c:idx val="117"/>
            <c:invertIfNegative val="0"/>
            <c:bubble3D val="0"/>
            <c:extLst>
              <c:ext xmlns:c16="http://schemas.microsoft.com/office/drawing/2014/chart" uri="{C3380CC4-5D6E-409C-BE32-E72D297353CC}">
                <c16:uniqueId val="{00000031-C1BC-429E-A79D-C62F23BEF4B9}"/>
              </c:ext>
            </c:extLst>
          </c:dPt>
          <c:dPt>
            <c:idx val="118"/>
            <c:invertIfNegative val="0"/>
            <c:bubble3D val="0"/>
            <c:extLst>
              <c:ext xmlns:c16="http://schemas.microsoft.com/office/drawing/2014/chart" uri="{C3380CC4-5D6E-409C-BE32-E72D297353CC}">
                <c16:uniqueId val="{00000032-C1BC-429E-A79D-C62F23BEF4B9}"/>
              </c:ext>
            </c:extLst>
          </c:dPt>
          <c:dPt>
            <c:idx val="119"/>
            <c:invertIfNegative val="0"/>
            <c:bubble3D val="0"/>
            <c:extLst>
              <c:ext xmlns:c16="http://schemas.microsoft.com/office/drawing/2014/chart" uri="{C3380CC4-5D6E-409C-BE32-E72D297353CC}">
                <c16:uniqueId val="{00000033-C1BC-429E-A79D-C62F23BEF4B9}"/>
              </c:ext>
            </c:extLst>
          </c:dPt>
          <c:dPt>
            <c:idx val="120"/>
            <c:invertIfNegative val="0"/>
            <c:bubble3D val="0"/>
            <c:extLst>
              <c:ext xmlns:c16="http://schemas.microsoft.com/office/drawing/2014/chart" uri="{C3380CC4-5D6E-409C-BE32-E72D297353CC}">
                <c16:uniqueId val="{00000034-C1BC-429E-A79D-C62F23BEF4B9}"/>
              </c:ext>
            </c:extLst>
          </c:dPt>
          <c:dPt>
            <c:idx val="121"/>
            <c:invertIfNegative val="0"/>
            <c:bubble3D val="0"/>
            <c:extLst>
              <c:ext xmlns:c16="http://schemas.microsoft.com/office/drawing/2014/chart" uri="{C3380CC4-5D6E-409C-BE32-E72D297353CC}">
                <c16:uniqueId val="{00000035-C1BC-429E-A79D-C62F23BEF4B9}"/>
              </c:ext>
            </c:extLst>
          </c:dPt>
          <c:val>
            <c:numRef>
              <c:f>Tabelle1!$B$2:$FM$2</c:f>
              <c:numCache>
                <c:formatCode>General</c:formatCode>
                <c:ptCount val="168"/>
                <c:pt idx="0">
                  <c:v>568.6</c:v>
                </c:pt>
                <c:pt idx="1">
                  <c:v>511.1</c:v>
                </c:pt>
                <c:pt idx="2">
                  <c:v>436.4</c:v>
                </c:pt>
                <c:pt idx="3">
                  <c:v>363.5</c:v>
                </c:pt>
                <c:pt idx="4">
                  <c:v>268.89999999999998</c:v>
                </c:pt>
                <c:pt idx="5">
                  <c:v>212.6</c:v>
                </c:pt>
                <c:pt idx="6">
                  <c:v>144.1</c:v>
                </c:pt>
                <c:pt idx="7">
                  <c:v>102</c:v>
                </c:pt>
                <c:pt idx="8">
                  <c:v>104.7</c:v>
                </c:pt>
                <c:pt idx="9">
                  <c:v>107.1</c:v>
                </c:pt>
                <c:pt idx="10">
                  <c:v>92.5</c:v>
                </c:pt>
                <c:pt idx="11">
                  <c:v>77.2</c:v>
                </c:pt>
                <c:pt idx="12">
                  <c:v>77.7</c:v>
                </c:pt>
                <c:pt idx="13">
                  <c:v>61.2</c:v>
                </c:pt>
                <c:pt idx="14">
                  <c:v>62.7</c:v>
                </c:pt>
                <c:pt idx="15">
                  <c:v>44.6</c:v>
                </c:pt>
                <c:pt idx="16">
                  <c:v>41.7</c:v>
                </c:pt>
                <c:pt idx="17">
                  <c:v>39.9</c:v>
                </c:pt>
                <c:pt idx="18">
                  <c:v>25.1</c:v>
                </c:pt>
                <c:pt idx="19">
                  <c:v>25.1</c:v>
                </c:pt>
                <c:pt idx="20">
                  <c:v>29.254999999999999</c:v>
                </c:pt>
                <c:pt idx="21">
                  <c:v>33.700000000000003</c:v>
                </c:pt>
                <c:pt idx="22">
                  <c:v>36.299999999999997</c:v>
                </c:pt>
                <c:pt idx="23">
                  <c:v>36.1</c:v>
                </c:pt>
                <c:pt idx="24">
                  <c:v>45.6</c:v>
                </c:pt>
                <c:pt idx="25">
                  <c:v>43.8</c:v>
                </c:pt>
                <c:pt idx="26">
                  <c:v>41.7</c:v>
                </c:pt>
                <c:pt idx="27">
                  <c:v>33.299999999999997</c:v>
                </c:pt>
                <c:pt idx="28">
                  <c:v>29.2</c:v>
                </c:pt>
                <c:pt idx="29">
                  <c:v>25.3</c:v>
                </c:pt>
                <c:pt idx="30">
                  <c:v>17.5</c:v>
                </c:pt>
                <c:pt idx="31">
                  <c:v>16.2</c:v>
                </c:pt>
                <c:pt idx="32">
                  <c:v>32.9</c:v>
                </c:pt>
                <c:pt idx="33">
                  <c:v>42.2</c:v>
                </c:pt>
                <c:pt idx="34">
                  <c:v>52</c:v>
                </c:pt>
                <c:pt idx="35">
                  <c:v>46.3</c:v>
                </c:pt>
                <c:pt idx="36">
                  <c:v>65.7</c:v>
                </c:pt>
                <c:pt idx="37">
                  <c:v>62.8</c:v>
                </c:pt>
                <c:pt idx="38">
                  <c:v>58.6</c:v>
                </c:pt>
                <c:pt idx="39">
                  <c:v>52</c:v>
                </c:pt>
                <c:pt idx="40">
                  <c:v>37.6</c:v>
                </c:pt>
                <c:pt idx="41">
                  <c:v>40.1</c:v>
                </c:pt>
                <c:pt idx="42">
                  <c:v>34.4</c:v>
                </c:pt>
                <c:pt idx="43">
                  <c:v>22.5</c:v>
                </c:pt>
                <c:pt idx="44">
                  <c:v>28.6</c:v>
                </c:pt>
                <c:pt idx="45">
                  <c:v>40.9</c:v>
                </c:pt>
                <c:pt idx="46">
                  <c:v>38</c:v>
                </c:pt>
                <c:pt idx="47">
                  <c:v>25.2</c:v>
                </c:pt>
                <c:pt idx="48">
                  <c:v>38.4</c:v>
                </c:pt>
                <c:pt idx="49">
                  <c:v>33.200000000000003</c:v>
                </c:pt>
                <c:pt idx="50">
                  <c:v>32.1</c:v>
                </c:pt>
                <c:pt idx="51">
                  <c:v>30.3</c:v>
                </c:pt>
                <c:pt idx="52">
                  <c:v>27</c:v>
                </c:pt>
                <c:pt idx="53">
                  <c:v>27.2</c:v>
                </c:pt>
                <c:pt idx="54">
                  <c:v>18.8</c:v>
                </c:pt>
                <c:pt idx="55">
                  <c:v>16.3</c:v>
                </c:pt>
                <c:pt idx="56">
                  <c:v>20.7</c:v>
                </c:pt>
                <c:pt idx="57">
                  <c:v>28.6</c:v>
                </c:pt>
                <c:pt idx="58">
                  <c:v>30.7</c:v>
                </c:pt>
                <c:pt idx="59">
                  <c:v>24.2</c:v>
                </c:pt>
                <c:pt idx="60">
                  <c:v>31.2</c:v>
                </c:pt>
                <c:pt idx="61">
                  <c:v>30.5</c:v>
                </c:pt>
                <c:pt idx="62">
                  <c:v>29</c:v>
                </c:pt>
                <c:pt idx="63">
                  <c:v>27.7</c:v>
                </c:pt>
                <c:pt idx="64">
                  <c:v>21.5</c:v>
                </c:pt>
                <c:pt idx="65">
                  <c:v>20.9</c:v>
                </c:pt>
                <c:pt idx="66">
                  <c:v>16</c:v>
                </c:pt>
                <c:pt idx="67">
                  <c:v>12.6</c:v>
                </c:pt>
                <c:pt idx="68">
                  <c:v>22.5</c:v>
                </c:pt>
                <c:pt idx="69">
                  <c:v>28.8</c:v>
                </c:pt>
                <c:pt idx="70">
                  <c:v>32.1</c:v>
                </c:pt>
                <c:pt idx="71">
                  <c:v>25.6</c:v>
                </c:pt>
                <c:pt idx="72">
                  <c:v>31</c:v>
                </c:pt>
                <c:pt idx="73">
                  <c:v>31.5</c:v>
                </c:pt>
                <c:pt idx="74">
                  <c:v>34.299999999999997</c:v>
                </c:pt>
                <c:pt idx="75">
                  <c:v>30.3</c:v>
                </c:pt>
                <c:pt idx="76">
                  <c:v>24.2</c:v>
                </c:pt>
                <c:pt idx="77">
                  <c:v>22.8</c:v>
                </c:pt>
                <c:pt idx="78">
                  <c:v>15.3</c:v>
                </c:pt>
                <c:pt idx="79">
                  <c:v>24.5</c:v>
                </c:pt>
                <c:pt idx="80">
                  <c:v>21</c:v>
                </c:pt>
                <c:pt idx="81">
                  <c:v>23.7</c:v>
                </c:pt>
                <c:pt idx="82">
                  <c:v>24.5</c:v>
                </c:pt>
                <c:pt idx="83">
                  <c:v>19.5</c:v>
                </c:pt>
                <c:pt idx="84">
                  <c:v>27.4</c:v>
                </c:pt>
                <c:pt idx="85">
                  <c:v>26.9</c:v>
                </c:pt>
                <c:pt idx="86">
                  <c:v>25.9</c:v>
                </c:pt>
                <c:pt idx="87">
                  <c:v>14.9</c:v>
                </c:pt>
                <c:pt idx="88">
                  <c:v>12.4</c:v>
                </c:pt>
                <c:pt idx="89">
                  <c:v>10.5</c:v>
                </c:pt>
                <c:pt idx="90">
                  <c:v>8.6</c:v>
                </c:pt>
                <c:pt idx="91">
                  <c:v>7.7</c:v>
                </c:pt>
                <c:pt idx="92">
                  <c:v>7.5</c:v>
                </c:pt>
                <c:pt idx="93">
                  <c:v>8.3000000000000007</c:v>
                </c:pt>
                <c:pt idx="94">
                  <c:v>7.5</c:v>
                </c:pt>
                <c:pt idx="95">
                  <c:v>6.6</c:v>
                </c:pt>
                <c:pt idx="96">
                  <c:v>7.5</c:v>
                </c:pt>
                <c:pt idx="97">
                  <c:v>13.8</c:v>
                </c:pt>
                <c:pt idx="98" formatCode="0.0">
                  <c:v>17.7</c:v>
                </c:pt>
                <c:pt idx="99">
                  <c:v>3.8</c:v>
                </c:pt>
                <c:pt idx="100">
                  <c:v>3.6</c:v>
                </c:pt>
                <c:pt idx="101">
                  <c:v>7.1</c:v>
                </c:pt>
                <c:pt idx="102">
                  <c:v>5.4</c:v>
                </c:pt>
                <c:pt idx="103">
                  <c:v>20</c:v>
                </c:pt>
                <c:pt idx="104">
                  <c:v>21.6</c:v>
                </c:pt>
                <c:pt idx="105">
                  <c:v>23.9</c:v>
                </c:pt>
                <c:pt idx="106">
                  <c:v>29.9</c:v>
                </c:pt>
                <c:pt idx="107">
                  <c:v>16.2</c:v>
                </c:pt>
                <c:pt idx="108">
                  <c:v>25.7</c:v>
                </c:pt>
                <c:pt idx="109">
                  <c:v>15.2</c:v>
                </c:pt>
                <c:pt idx="110">
                  <c:v>18</c:v>
                </c:pt>
                <c:pt idx="111">
                  <c:v>22.4</c:v>
                </c:pt>
                <c:pt idx="112">
                  <c:v>28.4</c:v>
                </c:pt>
                <c:pt idx="113">
                  <c:v>25.1</c:v>
                </c:pt>
                <c:pt idx="114">
                  <c:v>28.6</c:v>
                </c:pt>
                <c:pt idx="115">
                  <c:v>30.9</c:v>
                </c:pt>
                <c:pt idx="116">
                  <c:v>54.3</c:v>
                </c:pt>
                <c:pt idx="117">
                  <c:v>74.3</c:v>
                </c:pt>
                <c:pt idx="118">
                  <c:v>48</c:v>
                </c:pt>
                <c:pt idx="119">
                  <c:v>71.3</c:v>
                </c:pt>
                <c:pt idx="120">
                  <c:v>103.1</c:v>
                </c:pt>
                <c:pt idx="121">
                  <c:v>102.4</c:v>
                </c:pt>
                <c:pt idx="122">
                  <c:v>499.9</c:v>
                </c:pt>
                <c:pt idx="123">
                  <c:v>1409.7</c:v>
                </c:pt>
                <c:pt idx="124">
                  <c:v>1513.6</c:v>
                </c:pt>
                <c:pt idx="125">
                  <c:v>1336</c:v>
                </c:pt>
                <c:pt idx="126">
                  <c:v>1064.4000000000001</c:v>
                </c:pt>
                <c:pt idx="127">
                  <c:v>796.9</c:v>
                </c:pt>
                <c:pt idx="128">
                  <c:v>732.4</c:v>
                </c:pt>
                <c:pt idx="129">
                  <c:v>661</c:v>
                </c:pt>
                <c:pt idx="130">
                  <c:v>559.20000000000005</c:v>
                </c:pt>
                <c:pt idx="131">
                  <c:v>461.7</c:v>
                </c:pt>
                <c:pt idx="132" formatCode="0.0">
                  <c:v>506.7</c:v>
                </c:pt>
                <c:pt idx="133" formatCode="0.0">
                  <c:v>455.1</c:v>
                </c:pt>
                <c:pt idx="134" formatCode="0.0">
                  <c:v>405.8</c:v>
                </c:pt>
                <c:pt idx="135" formatCode="0.0">
                  <c:v>332.9</c:v>
                </c:pt>
                <c:pt idx="136" formatCode="0.0">
                  <c:v>287.3</c:v>
                </c:pt>
                <c:pt idx="137" formatCode="0.0">
                  <c:v>289.7</c:v>
                </c:pt>
                <c:pt idx="138" formatCode="0.0">
                  <c:v>273.8</c:v>
                </c:pt>
                <c:pt idx="139" formatCode="0.0">
                  <c:v>224.7</c:v>
                </c:pt>
                <c:pt idx="140" formatCode="0.0">
                  <c:v>300.39999999999998</c:v>
                </c:pt>
                <c:pt idx="141" formatCode="0.0">
                  <c:v>295.5</c:v>
                </c:pt>
                <c:pt idx="142">
                  <c:v>279.2</c:v>
                </c:pt>
                <c:pt idx="143">
                  <c:v>189.7</c:v>
                </c:pt>
                <c:pt idx="144" formatCode="0.0">
                  <c:v>152.69999999999999</c:v>
                </c:pt>
                <c:pt idx="145" formatCode="0.0">
                  <c:v>127.4</c:v>
                </c:pt>
                <c:pt idx="146" formatCode="0.0">
                  <c:v>209.8</c:v>
                </c:pt>
                <c:pt idx="147" formatCode="0.0">
                  <c:v>170.5</c:v>
                </c:pt>
                <c:pt idx="148" formatCode="0.0">
                  <c:v>117.8</c:v>
                </c:pt>
                <c:pt idx="149" formatCode="0.0">
                  <c:v>85</c:v>
                </c:pt>
                <c:pt idx="150" formatCode="0.0">
                  <c:v>59.5</c:v>
                </c:pt>
                <c:pt idx="151" formatCode="0.0">
                  <c:v>37.4</c:v>
                </c:pt>
                <c:pt idx="152" formatCode="0.0">
                  <c:v>49.1</c:v>
                </c:pt>
                <c:pt idx="153" formatCode="0.0">
                  <c:v>58.4</c:v>
                </c:pt>
                <c:pt idx="154" formatCode="0.0">
                  <c:v>70.2</c:v>
                </c:pt>
                <c:pt idx="155" formatCode="0.0">
                  <c:v>67.400000000000006</c:v>
                </c:pt>
                <c:pt idx="156" formatCode="0.0">
                  <c:v>58.8</c:v>
                </c:pt>
                <c:pt idx="157" formatCode="0.0">
                  <c:v>71</c:v>
                </c:pt>
                <c:pt idx="158" formatCode="0.0">
                  <c:v>71.900000000000006</c:v>
                </c:pt>
                <c:pt idx="159" formatCode="0.0">
                  <c:v>61.3</c:v>
                </c:pt>
              </c:numCache>
            </c:numRef>
          </c:val>
          <c:extLst>
            <c:ext xmlns:c16="http://schemas.microsoft.com/office/drawing/2014/chart" uri="{C3380CC4-5D6E-409C-BE32-E72D297353CC}">
              <c16:uniqueId val="{00000036-C1BC-429E-A79D-C62F23BEF4B9}"/>
            </c:ext>
          </c:extLst>
        </c:ser>
        <c:dLbls>
          <c:showLegendKey val="0"/>
          <c:showVal val="0"/>
          <c:showCatName val="0"/>
          <c:showSerName val="0"/>
          <c:showPercent val="0"/>
          <c:showBubbleSize val="0"/>
        </c:dLbls>
        <c:gapWidth val="21"/>
        <c:axId val="235689472"/>
        <c:axId val="235691008"/>
      </c:barChart>
      <c:catAx>
        <c:axId val="235689472"/>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5691008"/>
        <c:crossesAt val="0"/>
        <c:auto val="1"/>
        <c:lblAlgn val="ctr"/>
        <c:lblOffset val="100"/>
        <c:tickLblSkip val="1"/>
        <c:tickMarkSkip val="12"/>
        <c:noMultiLvlLbl val="0"/>
      </c:catAx>
      <c:valAx>
        <c:axId val="235691008"/>
        <c:scaling>
          <c:orientation val="minMax"/>
          <c:max val="1580"/>
          <c:min val="0"/>
        </c:scaling>
        <c:delete val="0"/>
        <c:axPos val="l"/>
        <c:minorGridlines>
          <c:spPr>
            <a:ln>
              <a:solidFill>
                <a:schemeClr val="tx2">
                  <a:lumMod val="40000"/>
                  <a:lumOff val="60000"/>
                </a:schemeClr>
              </a:solidFill>
            </a:ln>
          </c:spPr>
        </c:minorGridlines>
        <c:numFmt formatCode="0" sourceLinked="0"/>
        <c:majorTickMark val="none"/>
        <c:minorTickMark val="none"/>
        <c:tickLblPos val="nextTo"/>
        <c:spPr>
          <a:ln w="15875">
            <a:noFill/>
          </a:ln>
        </c:spPr>
        <c:txPr>
          <a:bodyPr/>
          <a:lstStyle/>
          <a:p>
            <a:pPr>
              <a:defRPr sz="1050"/>
            </a:pPr>
            <a:endParaRPr lang="de-DE"/>
          </a:p>
        </c:txPr>
        <c:crossAx val="235689472"/>
        <c:crosses val="autoZero"/>
        <c:crossBetween val="between"/>
        <c:majorUnit val="100"/>
        <c:minorUnit val="50"/>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200" b="1"/>
            </a:pPr>
            <a:r>
              <a:rPr lang="de-DE" sz="1400" b="1" dirty="0" smtClean="0"/>
              <a:t>Veränderung</a:t>
            </a:r>
            <a:r>
              <a:rPr lang="de-DE" sz="1400" b="1" baseline="0" dirty="0" smtClean="0"/>
              <a:t> gegenüber Vorjahr</a:t>
            </a:r>
            <a:r>
              <a:rPr lang="de-DE" sz="1200" b="1" dirty="0" smtClean="0"/>
              <a:t/>
            </a:r>
            <a:br>
              <a:rPr lang="de-DE" sz="1200" b="1" dirty="0" smtClean="0"/>
            </a:br>
            <a:r>
              <a:rPr lang="de-DE" sz="1050" b="0" dirty="0" smtClean="0"/>
              <a:t>(in %)</a:t>
            </a:r>
          </a:p>
        </c:rich>
      </c:tx>
      <c:layout>
        <c:manualLayout>
          <c:xMode val="edge"/>
          <c:yMode val="edge"/>
          <c:x val="0.35276460074392541"/>
          <c:y val="0"/>
        </c:manualLayout>
      </c:layout>
      <c:overlay val="1"/>
    </c:title>
    <c:autoTitleDeleted val="0"/>
    <c:plotArea>
      <c:layout>
        <c:manualLayout>
          <c:layoutTarget val="inner"/>
          <c:xMode val="edge"/>
          <c:yMode val="edge"/>
          <c:x val="4.6925844134086701E-2"/>
          <c:y val="0.14652424881589513"/>
          <c:w val="0.95265252886334006"/>
          <c:h val="0.75816458119093555"/>
        </c:manualLayout>
      </c:layout>
      <c:barChart>
        <c:barDir val="col"/>
        <c:grouping val="clustered"/>
        <c:varyColors val="0"/>
        <c:ser>
          <c:idx val="0"/>
          <c:order val="0"/>
          <c:tx>
            <c:strRef>
              <c:f>Tabelle1!$A$2</c:f>
              <c:strCache>
                <c:ptCount val="1"/>
                <c:pt idx="0">
                  <c:v>Deutschland</c:v>
                </c:pt>
              </c:strCache>
            </c:strRef>
          </c:tx>
          <c:spPr>
            <a:solidFill>
              <a:schemeClr val="accent2"/>
            </a:solidFill>
            <a:ln w="38100">
              <a:noFill/>
            </a:ln>
          </c:spPr>
          <c:invertIfNegative val="0"/>
          <c:dPt>
            <c:idx val="6"/>
            <c:invertIfNegative val="0"/>
            <c:bubble3D val="0"/>
            <c:extLst>
              <c:ext xmlns:c16="http://schemas.microsoft.com/office/drawing/2014/chart" uri="{C3380CC4-5D6E-409C-BE32-E72D297353CC}">
                <c16:uniqueId val="{00000000-8DFE-461C-BDB9-3336EEC24B31}"/>
              </c:ext>
            </c:extLst>
          </c:dPt>
          <c:dPt>
            <c:idx val="7"/>
            <c:invertIfNegative val="0"/>
            <c:bubble3D val="0"/>
            <c:extLst>
              <c:ext xmlns:c16="http://schemas.microsoft.com/office/drawing/2014/chart" uri="{C3380CC4-5D6E-409C-BE32-E72D297353CC}">
                <c16:uniqueId val="{00000001-8DFE-461C-BDB9-3336EEC24B31}"/>
              </c:ext>
            </c:extLst>
          </c:dPt>
          <c:dLbls>
            <c:dLbl>
              <c:idx val="0"/>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DFE-461C-BDB9-3336EEC24B31}"/>
                </c:ext>
              </c:extLst>
            </c:dLbl>
            <c:dLbl>
              <c:idx val="1"/>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DFE-461C-BDB9-3336EEC24B31}"/>
                </c:ext>
              </c:extLst>
            </c:dLbl>
            <c:dLbl>
              <c:idx val="2"/>
              <c:layout>
                <c:manualLayout>
                  <c:x val="7.668711656441717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8DFE-461C-BDB9-3336EEC24B31}"/>
                </c:ext>
              </c:extLst>
            </c:dLbl>
            <c:dLbl>
              <c:idx val="3"/>
              <c:layout>
                <c:manualLayout>
                  <c:x val="7.668711656441717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8DFE-461C-BDB9-3336EEC24B31}"/>
                </c:ext>
              </c:extLst>
            </c:dLbl>
            <c:dLbl>
              <c:idx val="4"/>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8DFE-461C-BDB9-3336EEC24B31}"/>
                </c:ext>
              </c:extLst>
            </c:dLbl>
            <c:dLbl>
              <c:idx val="5"/>
              <c:layout>
                <c:manualLayout>
                  <c:x val="7.6687116564417178E-3"/>
                  <c:y val="3.4953520586365661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8DFE-461C-BDB9-3336EEC24B31}"/>
                </c:ext>
              </c:extLst>
            </c:dLbl>
            <c:dLbl>
              <c:idx val="6"/>
              <c:layout>
                <c:manualLayout>
                  <c:x val="6.1349693251533744E-3"/>
                  <c:y val="-3.0024845559700652E-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8DFE-461C-BDB9-3336EEC24B31}"/>
                </c:ext>
              </c:extLst>
            </c:dLbl>
            <c:dLbl>
              <c:idx val="7"/>
              <c:layout>
                <c:manualLayout>
                  <c:x val="6.1349693251533744E-3"/>
                  <c:y val="3.4953520586365661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DFE-461C-BDB9-3336EEC24B31}"/>
                </c:ext>
              </c:extLst>
            </c:dLbl>
            <c:dLbl>
              <c:idx val="8"/>
              <c:layout>
                <c:manualLayout>
                  <c:x val="6.1349693251533744E-3"/>
                  <c:y val="3.4953520586365661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8DFE-461C-BDB9-3336EEC24B31}"/>
                </c:ext>
              </c:extLst>
            </c:dLbl>
            <c:dLbl>
              <c:idx val="9"/>
              <c:layout>
                <c:manualLayout>
                  <c:x val="6.1349693251534871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8DFE-461C-BDB9-3336EEC24B31}"/>
                </c:ext>
              </c:extLst>
            </c:dLbl>
            <c:dLbl>
              <c:idx val="10"/>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8DFE-461C-BDB9-3336EEC24B31}"/>
                </c:ext>
              </c:extLst>
            </c:dLbl>
            <c:dLbl>
              <c:idx val="11"/>
              <c:layout>
                <c:manualLayout>
                  <c:x val="1.0736196319018405E-2"/>
                  <c:y val="7.626310772163965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8DFE-461C-BDB9-3336EEC24B31}"/>
                </c:ext>
              </c:extLst>
            </c:dLbl>
            <c:numFmt formatCode="#,##0.0" sourceLinked="0"/>
            <c:spPr>
              <a:noFill/>
              <a:ln>
                <a:noFill/>
              </a:ln>
              <a:effectLst/>
            </c:spPr>
            <c:txPr>
              <a:bodyPr/>
              <a:lstStyle/>
              <a:p>
                <a:pPr>
                  <a:defRPr sz="1200" b="1">
                    <a:solidFill>
                      <a:schemeClr val="accent2"/>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Tabelle1!$B$1:$O$1</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strCache>
            </c:strRef>
          </c:cat>
          <c:val>
            <c:numRef>
              <c:f>Tabelle1!$B$2:$O$2</c:f>
              <c:numCache>
                <c:formatCode>General</c:formatCode>
                <c:ptCount val="14"/>
                <c:pt idx="0">
                  <c:v>-5.7</c:v>
                </c:pt>
                <c:pt idx="1">
                  <c:v>4.2</c:v>
                </c:pt>
                <c:pt idx="2">
                  <c:v>3.9</c:v>
                </c:pt>
                <c:pt idx="3">
                  <c:v>0.4</c:v>
                </c:pt>
                <c:pt idx="4">
                  <c:v>0.4</c:v>
                </c:pt>
                <c:pt idx="5">
                  <c:v>2.2000000000000002</c:v>
                </c:pt>
                <c:pt idx="6">
                  <c:v>1.5</c:v>
                </c:pt>
                <c:pt idx="7">
                  <c:v>2.2000000000000002</c:v>
                </c:pt>
                <c:pt idx="8">
                  <c:v>2.7</c:v>
                </c:pt>
                <c:pt idx="9">
                  <c:v>1</c:v>
                </c:pt>
                <c:pt idx="10">
                  <c:v>1.1000000000000001</c:v>
                </c:pt>
                <c:pt idx="11">
                  <c:v>-3.7</c:v>
                </c:pt>
                <c:pt idx="12">
                  <c:v>2.6</c:v>
                </c:pt>
                <c:pt idx="13">
                  <c:v>1.8</c:v>
                </c:pt>
              </c:numCache>
            </c:numRef>
          </c:val>
          <c:extLst>
            <c:ext xmlns:c16="http://schemas.microsoft.com/office/drawing/2014/chart" uri="{C3380CC4-5D6E-409C-BE32-E72D297353CC}">
              <c16:uniqueId val="{0000000C-8DFE-461C-BDB9-3336EEC24B31}"/>
            </c:ext>
          </c:extLst>
        </c:ser>
        <c:ser>
          <c:idx val="1"/>
          <c:order val="1"/>
          <c:tx>
            <c:strRef>
              <c:f>Tabelle1!$A$3</c:f>
              <c:strCache>
                <c:ptCount val="1"/>
                <c:pt idx="0">
                  <c:v>Deutschland</c:v>
                </c:pt>
              </c:strCache>
            </c:strRef>
          </c:tx>
          <c:spPr>
            <a:solidFill>
              <a:schemeClr val="accent2"/>
            </a:solidFill>
            <a:ln w="38100">
              <a:noFill/>
            </a:ln>
          </c:spPr>
          <c:invertIfNegative val="0"/>
          <c:dPt>
            <c:idx val="7"/>
            <c:invertIfNegative val="0"/>
            <c:bubble3D val="0"/>
            <c:extLst>
              <c:ext xmlns:c16="http://schemas.microsoft.com/office/drawing/2014/chart" uri="{C3380CC4-5D6E-409C-BE32-E72D297353CC}">
                <c16:uniqueId val="{0000000D-8DFE-461C-BDB9-3336EEC24B31}"/>
              </c:ext>
            </c:extLst>
          </c:dPt>
          <c:dPt>
            <c:idx val="8"/>
            <c:invertIfNegative val="0"/>
            <c:bubble3D val="0"/>
            <c:extLst>
              <c:ext xmlns:c16="http://schemas.microsoft.com/office/drawing/2014/chart" uri="{C3380CC4-5D6E-409C-BE32-E72D297353CC}">
                <c16:uniqueId val="{0000000E-8DFE-461C-BDB9-3336EEC24B31}"/>
              </c:ext>
            </c:extLst>
          </c:dPt>
          <c:dLbls>
            <c:delete val="1"/>
          </c:dLbls>
          <c:cat>
            <c:strRef>
              <c:f>Tabelle1!$B$1:$O$1</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strCache>
            </c:strRef>
          </c:cat>
          <c:val>
            <c:numRef>
              <c:f>Tabelle1!$B$3:$O$3</c:f>
              <c:numCache>
                <c:formatCode>General</c:formatCode>
                <c:ptCount val="14"/>
                <c:pt idx="0">
                  <c:v>-5.7</c:v>
                </c:pt>
                <c:pt idx="1">
                  <c:v>4.2</c:v>
                </c:pt>
                <c:pt idx="2">
                  <c:v>3.9</c:v>
                </c:pt>
                <c:pt idx="3">
                  <c:v>0.4</c:v>
                </c:pt>
                <c:pt idx="4">
                  <c:v>0.4</c:v>
                </c:pt>
                <c:pt idx="5">
                  <c:v>2.2000000000000002</c:v>
                </c:pt>
                <c:pt idx="6">
                  <c:v>1.5</c:v>
                </c:pt>
                <c:pt idx="7">
                  <c:v>2.2000000000000002</c:v>
                </c:pt>
                <c:pt idx="8">
                  <c:v>2.7</c:v>
                </c:pt>
                <c:pt idx="9">
                  <c:v>1</c:v>
                </c:pt>
                <c:pt idx="10">
                  <c:v>1.1000000000000001</c:v>
                </c:pt>
                <c:pt idx="11">
                  <c:v>-3.7</c:v>
                </c:pt>
                <c:pt idx="12">
                  <c:v>2.6</c:v>
                </c:pt>
                <c:pt idx="13">
                  <c:v>1.8</c:v>
                </c:pt>
              </c:numCache>
            </c:numRef>
          </c:val>
          <c:extLst>
            <c:ext xmlns:c16="http://schemas.microsoft.com/office/drawing/2014/chart" uri="{C3380CC4-5D6E-409C-BE32-E72D297353CC}">
              <c16:uniqueId val="{0000000F-8DFE-461C-BDB9-3336EEC24B31}"/>
            </c:ext>
          </c:extLst>
        </c:ser>
        <c:ser>
          <c:idx val="2"/>
          <c:order val="2"/>
          <c:tx>
            <c:strRef>
              <c:f>Tabelle1!$A$4</c:f>
              <c:strCache>
                <c:ptCount val="1"/>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Tabelle1!$B$1:$O$1</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strCache>
            </c:strRef>
          </c:cat>
          <c:val>
            <c:numRef>
              <c:f>Tabelle1!$B$4:$O$4</c:f>
              <c:numCache>
                <c:formatCode>General</c:formatCode>
                <c:ptCount val="14"/>
              </c:numCache>
            </c:numRef>
          </c:val>
          <c:extLst>
            <c:ext xmlns:c16="http://schemas.microsoft.com/office/drawing/2014/chart" uri="{C3380CC4-5D6E-409C-BE32-E72D297353CC}">
              <c16:uniqueId val="{00000010-8DFE-461C-BDB9-3336EEC24B31}"/>
            </c:ext>
          </c:extLst>
        </c:ser>
        <c:ser>
          <c:idx val="3"/>
          <c:order val="3"/>
          <c:tx>
            <c:strRef>
              <c:f>Tabelle1!$A$5</c:f>
              <c:strCache>
                <c:ptCount val="1"/>
                <c:pt idx="0">
                  <c:v>Baden-Württemberg</c:v>
                </c:pt>
              </c:strCache>
            </c:strRef>
          </c:tx>
          <c:spPr>
            <a:solidFill>
              <a:schemeClr val="accent1"/>
            </a:solidFill>
          </c:spPr>
          <c:invertIfNegative val="0"/>
          <c:dLbls>
            <c:dLbl>
              <c:idx val="0"/>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1-8DFE-461C-BDB9-3336EEC24B31}"/>
                </c:ext>
              </c:extLst>
            </c:dLbl>
            <c:dLbl>
              <c:idx val="1"/>
              <c:layout>
                <c:manualLayout>
                  <c:x val="7.668711656441717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2-8DFE-461C-BDB9-3336EEC24B31}"/>
                </c:ext>
              </c:extLst>
            </c:dLbl>
            <c:dLbl>
              <c:idx val="2"/>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3-8DFE-461C-BDB9-3336EEC24B31}"/>
                </c:ext>
              </c:extLst>
            </c:dLbl>
            <c:dLbl>
              <c:idx val="3"/>
              <c:layout>
                <c:manualLayout>
                  <c:x val="7.6687116564417178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4-8DFE-461C-BDB9-3336EEC24B31}"/>
                </c:ext>
              </c:extLst>
            </c:dLbl>
            <c:dLbl>
              <c:idx val="4"/>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5-8DFE-461C-BDB9-3336EEC24B31}"/>
                </c:ext>
              </c:extLst>
            </c:dLbl>
            <c:dLbl>
              <c:idx val="5"/>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6-8DFE-461C-BDB9-3336EEC24B31}"/>
                </c:ext>
              </c:extLst>
            </c:dLbl>
            <c:dLbl>
              <c:idx val="6"/>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7-8DFE-461C-BDB9-3336EEC24B31}"/>
                </c:ext>
              </c:extLst>
            </c:dLbl>
            <c:dLbl>
              <c:idx val="7"/>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8-8DFE-461C-BDB9-3336EEC24B31}"/>
                </c:ext>
              </c:extLst>
            </c:dLbl>
            <c:dLbl>
              <c:idx val="8"/>
              <c:layout>
                <c:manualLayout>
                  <c:x val="6.134969325153374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9-8DFE-461C-BDB9-3336EEC24B31}"/>
                </c:ext>
              </c:extLst>
            </c:dLbl>
            <c:dLbl>
              <c:idx val="9"/>
              <c:layout>
                <c:manualLayout>
                  <c:x val="6.1349693251533744E-3"/>
                  <c:y val="-3.4953520586365661E-17"/>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1A-8DFE-461C-BDB9-3336EEC24B31}"/>
                </c:ext>
              </c:extLst>
            </c:dLbl>
            <c:spPr>
              <a:noFill/>
              <a:ln>
                <a:noFill/>
              </a:ln>
              <a:effectLst/>
            </c:spPr>
            <c:txPr>
              <a:bodyPr/>
              <a:lstStyle/>
              <a:p>
                <a:pPr>
                  <a:defRPr sz="1200" b="1">
                    <a:solidFill>
                      <a:schemeClr val="accent1"/>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Tabelle1!$B$1:$O$1</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strCache>
            </c:strRef>
          </c:cat>
          <c:val>
            <c:numRef>
              <c:f>Tabelle1!$B$5:$O$5</c:f>
              <c:numCache>
                <c:formatCode>General</c:formatCode>
                <c:ptCount val="14"/>
                <c:pt idx="0">
                  <c:v>-9.8000000000000007</c:v>
                </c:pt>
                <c:pt idx="1">
                  <c:v>7.8</c:v>
                </c:pt>
                <c:pt idx="2">
                  <c:v>5.2</c:v>
                </c:pt>
                <c:pt idx="3">
                  <c:v>0.7</c:v>
                </c:pt>
                <c:pt idx="4">
                  <c:v>0.7</c:v>
                </c:pt>
                <c:pt idx="5" formatCode="0.0">
                  <c:v>2.2000000000000002</c:v>
                </c:pt>
                <c:pt idx="6">
                  <c:v>2.5</c:v>
                </c:pt>
                <c:pt idx="7">
                  <c:v>1.1000000000000001</c:v>
                </c:pt>
                <c:pt idx="8">
                  <c:v>3.6</c:v>
                </c:pt>
                <c:pt idx="9">
                  <c:v>2.2000000000000002</c:v>
                </c:pt>
                <c:pt idx="10" formatCode="0.0">
                  <c:v>-0.4</c:v>
                </c:pt>
                <c:pt idx="11">
                  <c:v>-4.8</c:v>
                </c:pt>
                <c:pt idx="12">
                  <c:v>3.2</c:v>
                </c:pt>
                <c:pt idx="13">
                  <c:v>1.4</c:v>
                </c:pt>
              </c:numCache>
            </c:numRef>
          </c:val>
          <c:extLst>
            <c:ext xmlns:c16="http://schemas.microsoft.com/office/drawing/2014/chart" uri="{C3380CC4-5D6E-409C-BE32-E72D297353CC}">
              <c16:uniqueId val="{0000001B-8DFE-461C-BDB9-3336EEC24B31}"/>
            </c:ext>
          </c:extLst>
        </c:ser>
        <c:ser>
          <c:idx val="4"/>
          <c:order val="4"/>
          <c:tx>
            <c:strRef>
              <c:f>Tabelle1!$A$6</c:f>
              <c:strCache>
                <c:ptCount val="1"/>
                <c:pt idx="0">
                  <c:v>Baden-Württemberg</c:v>
                </c:pt>
              </c:strCache>
            </c:strRef>
          </c:tx>
          <c:spPr>
            <a:solidFill>
              <a:schemeClr val="accent1"/>
            </a:solidFill>
          </c:spPr>
          <c:invertIfNegative val="0"/>
          <c:dPt>
            <c:idx val="8"/>
            <c:invertIfNegative val="0"/>
            <c:bubble3D val="0"/>
            <c:extLst>
              <c:ext xmlns:c16="http://schemas.microsoft.com/office/drawing/2014/chart" uri="{C3380CC4-5D6E-409C-BE32-E72D297353CC}">
                <c16:uniqueId val="{0000001C-8DFE-461C-BDB9-3336EEC24B31}"/>
              </c:ext>
            </c:extLst>
          </c:dPt>
          <c:dLbls>
            <c:delete val="1"/>
          </c:dLbls>
          <c:cat>
            <c:strRef>
              <c:f>Tabelle1!$B$1:$O$1</c:f>
              <c:strCache>
                <c:ptCount val="14"/>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strCache>
            </c:strRef>
          </c:cat>
          <c:val>
            <c:numRef>
              <c:f>Tabelle1!$B$6:$O$6</c:f>
              <c:numCache>
                <c:formatCode>General</c:formatCode>
                <c:ptCount val="14"/>
                <c:pt idx="0">
                  <c:v>-9.8000000000000007</c:v>
                </c:pt>
                <c:pt idx="1">
                  <c:v>7.8</c:v>
                </c:pt>
                <c:pt idx="2">
                  <c:v>5.2</c:v>
                </c:pt>
                <c:pt idx="3">
                  <c:v>0.7</c:v>
                </c:pt>
                <c:pt idx="4">
                  <c:v>0.7</c:v>
                </c:pt>
                <c:pt idx="5" formatCode="0.0">
                  <c:v>2.2000000000000002</c:v>
                </c:pt>
                <c:pt idx="6">
                  <c:v>2.5</c:v>
                </c:pt>
                <c:pt idx="7">
                  <c:v>1.1000000000000001</c:v>
                </c:pt>
                <c:pt idx="8">
                  <c:v>3.6</c:v>
                </c:pt>
                <c:pt idx="9">
                  <c:v>2.2000000000000002</c:v>
                </c:pt>
                <c:pt idx="10">
                  <c:v>-0.4</c:v>
                </c:pt>
                <c:pt idx="11">
                  <c:v>-4.8</c:v>
                </c:pt>
                <c:pt idx="12">
                  <c:v>3.2</c:v>
                </c:pt>
                <c:pt idx="13">
                  <c:v>1.4</c:v>
                </c:pt>
              </c:numCache>
            </c:numRef>
          </c:val>
          <c:extLst>
            <c:ext xmlns:c16="http://schemas.microsoft.com/office/drawing/2014/chart" uri="{C3380CC4-5D6E-409C-BE32-E72D297353CC}">
              <c16:uniqueId val="{0000001D-8DFE-461C-BDB9-3336EEC24B31}"/>
            </c:ext>
          </c:extLst>
        </c:ser>
        <c:dLbls>
          <c:showLegendKey val="0"/>
          <c:showVal val="1"/>
          <c:showCatName val="0"/>
          <c:showSerName val="0"/>
          <c:showPercent val="0"/>
          <c:showBubbleSize val="0"/>
        </c:dLbls>
        <c:gapWidth val="76"/>
        <c:axId val="235784064"/>
        <c:axId val="235785600"/>
      </c:barChart>
      <c:catAx>
        <c:axId val="235784064"/>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low"/>
        <c:spPr>
          <a:ln w="28575">
            <a:solidFill>
              <a:schemeClr val="accent4"/>
            </a:solidFill>
          </a:ln>
        </c:spPr>
        <c:txPr>
          <a:bodyPr/>
          <a:lstStyle/>
          <a:p>
            <a:pPr>
              <a:defRPr sz="1050" b="0">
                <a:solidFill>
                  <a:schemeClr val="tx1"/>
                </a:solidFill>
              </a:defRPr>
            </a:pPr>
            <a:endParaRPr lang="de-DE"/>
          </a:p>
        </c:txPr>
        <c:crossAx val="235785600"/>
        <c:crossesAt val="0"/>
        <c:auto val="1"/>
        <c:lblAlgn val="ctr"/>
        <c:lblOffset val="100"/>
        <c:noMultiLvlLbl val="0"/>
      </c:catAx>
      <c:valAx>
        <c:axId val="235785600"/>
        <c:scaling>
          <c:orientation val="minMax"/>
          <c:max val="9"/>
          <c:min val="-12"/>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5784064"/>
        <c:crosses val="autoZero"/>
        <c:crossBetween val="between"/>
        <c:majorUnit val="2"/>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dirty="0" smtClean="0"/>
              <a:t>BIP D Index </a:t>
            </a:r>
            <a:r>
              <a:rPr lang="en-US" sz="1400" dirty="0"/>
              <a:t>2018=100</a:t>
            </a:r>
          </a:p>
        </c:rich>
      </c:tx>
      <c:layout>
        <c:manualLayout>
          <c:xMode val="edge"/>
          <c:yMode val="edge"/>
          <c:x val="0.22743347724212926"/>
          <c:y val="3.670578578561219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17744428338254958"/>
          <c:y val="0.20380993908141856"/>
          <c:w val="0.76803145156317199"/>
          <c:h val="0.5658015469780846"/>
        </c:manualLayout>
      </c:layout>
      <c:lineChart>
        <c:grouping val="stacked"/>
        <c:varyColors val="0"/>
        <c:ser>
          <c:idx val="0"/>
          <c:order val="0"/>
          <c:tx>
            <c:strRef>
              <c:f>Tabelle1!$B$1</c:f>
              <c:strCache>
                <c:ptCount val="1"/>
                <c:pt idx="0">
                  <c:v>Index 2018=100</c:v>
                </c:pt>
              </c:strCache>
            </c:strRef>
          </c:tx>
          <c:spPr>
            <a:ln w="28575" cap="rnd">
              <a:solidFill>
                <a:schemeClr val="accent1"/>
              </a:solidFill>
              <a:round/>
            </a:ln>
            <a:effectLst/>
          </c:spPr>
          <c:marker>
            <c:symbol val="none"/>
          </c:marker>
          <c:dPt>
            <c:idx val="4"/>
            <c:marker>
              <c:symbol val="none"/>
            </c:marker>
            <c:bubble3D val="0"/>
            <c:spPr>
              <a:ln w="28575" cap="rnd">
                <a:solidFill>
                  <a:schemeClr val="accent1"/>
                </a:solidFill>
                <a:prstDash val="sysDash"/>
                <a:round/>
              </a:ln>
              <a:effectLst/>
            </c:spPr>
            <c:extLst>
              <c:ext xmlns:c16="http://schemas.microsoft.com/office/drawing/2014/chart" uri="{C3380CC4-5D6E-409C-BE32-E72D297353CC}">
                <c16:uniqueId val="{00000001-05CE-43BE-9424-48F30A4D6FBC}"/>
              </c:ext>
            </c:extLst>
          </c:dPt>
          <c:dPt>
            <c:idx val="5"/>
            <c:marker>
              <c:symbol val="none"/>
            </c:marker>
            <c:bubble3D val="0"/>
            <c:spPr>
              <a:ln w="28575" cap="rnd">
                <a:solidFill>
                  <a:schemeClr val="accent1"/>
                </a:solidFill>
                <a:prstDash val="sysDash"/>
                <a:round/>
              </a:ln>
              <a:effectLst/>
            </c:spPr>
            <c:extLst>
              <c:ext xmlns:c16="http://schemas.microsoft.com/office/drawing/2014/chart" uri="{C3380CC4-5D6E-409C-BE32-E72D297353CC}">
                <c16:uniqueId val="{00000002-E8D6-4C89-A664-9FE0211EDBC6}"/>
              </c:ext>
            </c:extLst>
          </c:dPt>
          <c:dPt>
            <c:idx val="6"/>
            <c:marker>
              <c:symbol val="none"/>
            </c:marker>
            <c:bubble3D val="0"/>
            <c:spPr>
              <a:ln w="28575" cap="rnd">
                <a:solidFill>
                  <a:schemeClr val="accent1"/>
                </a:solidFill>
                <a:prstDash val="sysDash"/>
                <a:round/>
              </a:ln>
              <a:effectLst/>
            </c:spPr>
            <c:extLst>
              <c:ext xmlns:c16="http://schemas.microsoft.com/office/drawing/2014/chart" uri="{C3380CC4-5D6E-409C-BE32-E72D297353CC}">
                <c16:uniqueId val="{00000004-3D13-4553-B86B-C1E2F087CAD6}"/>
              </c:ext>
            </c:extLst>
          </c:dPt>
          <c:cat>
            <c:numRef>
              <c:f>Tabelle1!$A$2:$A$8</c:f>
              <c:numCache>
                <c:formatCode>General</c:formatCode>
                <c:ptCount val="7"/>
                <c:pt idx="0">
                  <c:v>2018</c:v>
                </c:pt>
                <c:pt idx="1">
                  <c:v>2019</c:v>
                </c:pt>
                <c:pt idx="2">
                  <c:v>2020</c:v>
                </c:pt>
                <c:pt idx="3">
                  <c:v>2021</c:v>
                </c:pt>
                <c:pt idx="4">
                  <c:v>2022</c:v>
                </c:pt>
                <c:pt idx="5">
                  <c:v>2023</c:v>
                </c:pt>
                <c:pt idx="6">
                  <c:v>2024</c:v>
                </c:pt>
              </c:numCache>
            </c:numRef>
          </c:cat>
          <c:val>
            <c:numRef>
              <c:f>Tabelle1!$B$2:$B$8</c:f>
              <c:numCache>
                <c:formatCode>General</c:formatCode>
                <c:ptCount val="7"/>
                <c:pt idx="0">
                  <c:v>100</c:v>
                </c:pt>
                <c:pt idx="1">
                  <c:v>101.1</c:v>
                </c:pt>
                <c:pt idx="2">
                  <c:v>97.35929999999999</c:v>
                </c:pt>
                <c:pt idx="3">
                  <c:v>99.890641799999997</c:v>
                </c:pt>
                <c:pt idx="4">
                  <c:v>101.6886733524</c:v>
                </c:pt>
                <c:pt idx="5">
                  <c:v>101.38360733234281</c:v>
                </c:pt>
                <c:pt idx="6">
                  <c:v>102.90436144232794</c:v>
                </c:pt>
              </c:numCache>
            </c:numRef>
          </c:val>
          <c:smooth val="0"/>
          <c:extLst>
            <c:ext xmlns:c16="http://schemas.microsoft.com/office/drawing/2014/chart" uri="{C3380CC4-5D6E-409C-BE32-E72D297353CC}">
              <c16:uniqueId val="{00000000-089D-43BA-B370-264F446582E6}"/>
            </c:ext>
          </c:extLst>
        </c:ser>
        <c:dLbls>
          <c:showLegendKey val="0"/>
          <c:showVal val="0"/>
          <c:showCatName val="0"/>
          <c:showSerName val="0"/>
          <c:showPercent val="0"/>
          <c:showBubbleSize val="0"/>
        </c:dLbls>
        <c:smooth val="0"/>
        <c:axId val="235429248"/>
        <c:axId val="235435136"/>
      </c:lineChart>
      <c:catAx>
        <c:axId val="23542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crossAx val="235435136"/>
        <c:crosses val="autoZero"/>
        <c:auto val="1"/>
        <c:lblAlgn val="ctr"/>
        <c:lblOffset val="100"/>
        <c:noMultiLvlLbl val="0"/>
      </c:catAx>
      <c:valAx>
        <c:axId val="2354351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e-DE"/>
          </a:p>
        </c:txPr>
        <c:crossAx val="235429248"/>
        <c:crosses val="autoZero"/>
        <c:crossBetween val="between"/>
      </c:valAx>
      <c:spPr>
        <a:noFill/>
        <a:ln>
          <a:noFill/>
        </a:ln>
        <a:effectLst/>
      </c:spPr>
    </c:plotArea>
    <c:plotVisOnly val="1"/>
    <c:dispBlanksAs val="zero"/>
    <c:showDLblsOverMax val="0"/>
  </c:chart>
  <c:spPr>
    <a:noFill/>
    <a:ln>
      <a:solidFill>
        <a:schemeClr val="tx2"/>
      </a:solidFill>
    </a:ln>
    <a:effectLst/>
  </c:spPr>
  <c:txPr>
    <a:bodyPr/>
    <a:lstStyle/>
    <a:p>
      <a:pPr>
        <a:defRPr/>
      </a:pPr>
      <a:endParaRPr lang="de-DE"/>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Saldo der Unternehmensmeldungen *)</a:t>
            </a:r>
            <a:br>
              <a:rPr lang="de-DE" sz="1400" b="1" dirty="0" smtClean="0"/>
            </a:br>
            <a:r>
              <a:rPr lang="de-DE" sz="1050" b="0" dirty="0" smtClean="0"/>
              <a:t>(%-Anteile)</a:t>
            </a:r>
          </a:p>
        </c:rich>
      </c:tx>
      <c:layout>
        <c:manualLayout>
          <c:xMode val="edge"/>
          <c:yMode val="edge"/>
          <c:x val="0.2967040009747331"/>
          <c:y val="0"/>
        </c:manualLayout>
      </c:layout>
      <c:overlay val="1"/>
    </c:title>
    <c:autoTitleDeleted val="0"/>
    <c:plotArea>
      <c:layout>
        <c:manualLayout>
          <c:layoutTarget val="inner"/>
          <c:xMode val="edge"/>
          <c:yMode val="edge"/>
          <c:x val="4.6925844134086701E-2"/>
          <c:y val="0.14652424881589513"/>
          <c:w val="0.95265252886334006"/>
          <c:h val="0.75816458119093555"/>
        </c:manualLayout>
      </c:layout>
      <c:lineChart>
        <c:grouping val="standard"/>
        <c:varyColors val="0"/>
        <c:ser>
          <c:idx val="0"/>
          <c:order val="0"/>
          <c:spPr>
            <a:ln w="28575">
              <a:solidFill>
                <a:schemeClr val="accent1"/>
              </a:solidFill>
            </a:ln>
          </c:spPr>
          <c:marker>
            <c:symbol val="none"/>
          </c:marker>
          <c:val>
            <c:numRef>
              <c:f>Tabelle1!$B$2:$EC$2</c:f>
              <c:numCache>
                <c:formatCode>General</c:formatCode>
                <c:ptCount val="132"/>
                <c:pt idx="0">
                  <c:v>9.5</c:v>
                </c:pt>
                <c:pt idx="1">
                  <c:v>13.6</c:v>
                </c:pt>
                <c:pt idx="2">
                  <c:v>11.9</c:v>
                </c:pt>
                <c:pt idx="3">
                  <c:v>11.4</c:v>
                </c:pt>
                <c:pt idx="4">
                  <c:v>13.6</c:v>
                </c:pt>
                <c:pt idx="5">
                  <c:v>15.6</c:v>
                </c:pt>
                <c:pt idx="6">
                  <c:v>17.399999999999999</c:v>
                </c:pt>
                <c:pt idx="7">
                  <c:v>24.4</c:v>
                </c:pt>
                <c:pt idx="8">
                  <c:v>20.2</c:v>
                </c:pt>
                <c:pt idx="9">
                  <c:v>17.899999999999999</c:v>
                </c:pt>
                <c:pt idx="10">
                  <c:v>20.5</c:v>
                </c:pt>
                <c:pt idx="11">
                  <c:v>21.5</c:v>
                </c:pt>
                <c:pt idx="12">
                  <c:v>24.8</c:v>
                </c:pt>
                <c:pt idx="13">
                  <c:v>29.1</c:v>
                </c:pt>
                <c:pt idx="14">
                  <c:v>33.1</c:v>
                </c:pt>
                <c:pt idx="15">
                  <c:v>35.6</c:v>
                </c:pt>
                <c:pt idx="16">
                  <c:v>34.1</c:v>
                </c:pt>
                <c:pt idx="17">
                  <c:v>31.6</c:v>
                </c:pt>
                <c:pt idx="18">
                  <c:v>28.7</c:v>
                </c:pt>
                <c:pt idx="19">
                  <c:v>28.4</c:v>
                </c:pt>
                <c:pt idx="20">
                  <c:v>22.5</c:v>
                </c:pt>
                <c:pt idx="21">
                  <c:v>15.9</c:v>
                </c:pt>
                <c:pt idx="22">
                  <c:v>17.8</c:v>
                </c:pt>
                <c:pt idx="23">
                  <c:v>19.600000000000001</c:v>
                </c:pt>
                <c:pt idx="24">
                  <c:v>24.6</c:v>
                </c:pt>
                <c:pt idx="25">
                  <c:v>24.1</c:v>
                </c:pt>
                <c:pt idx="26">
                  <c:v>25.8</c:v>
                </c:pt>
                <c:pt idx="27">
                  <c:v>33.6</c:v>
                </c:pt>
                <c:pt idx="28">
                  <c:v>33.6</c:v>
                </c:pt>
                <c:pt idx="29">
                  <c:v>28.2</c:v>
                </c:pt>
                <c:pt idx="30">
                  <c:v>29.5</c:v>
                </c:pt>
                <c:pt idx="31">
                  <c:v>31.1</c:v>
                </c:pt>
                <c:pt idx="32">
                  <c:v>21.6</c:v>
                </c:pt>
                <c:pt idx="33">
                  <c:v>18.899999999999999</c:v>
                </c:pt>
                <c:pt idx="34">
                  <c:v>19.2</c:v>
                </c:pt>
                <c:pt idx="35">
                  <c:v>22.2</c:v>
                </c:pt>
                <c:pt idx="36">
                  <c:v>20.399999999999999</c:v>
                </c:pt>
                <c:pt idx="37">
                  <c:v>20.2</c:v>
                </c:pt>
                <c:pt idx="38">
                  <c:v>22.4</c:v>
                </c:pt>
                <c:pt idx="39">
                  <c:v>22.4</c:v>
                </c:pt>
                <c:pt idx="40">
                  <c:v>24.7</c:v>
                </c:pt>
                <c:pt idx="41">
                  <c:v>23.1</c:v>
                </c:pt>
                <c:pt idx="42">
                  <c:v>26.3</c:v>
                </c:pt>
                <c:pt idx="43">
                  <c:v>19.8</c:v>
                </c:pt>
                <c:pt idx="44">
                  <c:v>19.100000000000001</c:v>
                </c:pt>
                <c:pt idx="45">
                  <c:v>24.7</c:v>
                </c:pt>
                <c:pt idx="46">
                  <c:v>23.9</c:v>
                </c:pt>
                <c:pt idx="47">
                  <c:v>26.8</c:v>
                </c:pt>
                <c:pt idx="48">
                  <c:v>30.6</c:v>
                </c:pt>
                <c:pt idx="49">
                  <c:v>38.4</c:v>
                </c:pt>
                <c:pt idx="50">
                  <c:v>38.9</c:v>
                </c:pt>
                <c:pt idx="51">
                  <c:v>46.8</c:v>
                </c:pt>
                <c:pt idx="52">
                  <c:v>51.3</c:v>
                </c:pt>
                <c:pt idx="53">
                  <c:v>52.8</c:v>
                </c:pt>
                <c:pt idx="54">
                  <c:v>56.4</c:v>
                </c:pt>
                <c:pt idx="55">
                  <c:v>55</c:v>
                </c:pt>
                <c:pt idx="56">
                  <c:v>51.8</c:v>
                </c:pt>
                <c:pt idx="57">
                  <c:v>52.7</c:v>
                </c:pt>
                <c:pt idx="58">
                  <c:v>55</c:v>
                </c:pt>
                <c:pt idx="59">
                  <c:v>53.2</c:v>
                </c:pt>
                <c:pt idx="60">
                  <c:v>60.1</c:v>
                </c:pt>
                <c:pt idx="61">
                  <c:v>58.2</c:v>
                </c:pt>
                <c:pt idx="62">
                  <c:v>57.2</c:v>
                </c:pt>
                <c:pt idx="63">
                  <c:v>57.8</c:v>
                </c:pt>
                <c:pt idx="64">
                  <c:v>55.9</c:v>
                </c:pt>
                <c:pt idx="65">
                  <c:v>54</c:v>
                </c:pt>
                <c:pt idx="66">
                  <c:v>51.4</c:v>
                </c:pt>
                <c:pt idx="67">
                  <c:v>51</c:v>
                </c:pt>
                <c:pt idx="68">
                  <c:v>45.9</c:v>
                </c:pt>
                <c:pt idx="69">
                  <c:v>39.799999999999997</c:v>
                </c:pt>
                <c:pt idx="70">
                  <c:v>38.1</c:v>
                </c:pt>
                <c:pt idx="71">
                  <c:v>38</c:v>
                </c:pt>
                <c:pt idx="72">
                  <c:v>33.4</c:v>
                </c:pt>
                <c:pt idx="73">
                  <c:v>33.4</c:v>
                </c:pt>
                <c:pt idx="74">
                  <c:v>27.3</c:v>
                </c:pt>
                <c:pt idx="75">
                  <c:v>25.7</c:v>
                </c:pt>
                <c:pt idx="76">
                  <c:v>20.5</c:v>
                </c:pt>
                <c:pt idx="77">
                  <c:v>19.600000000000001</c:v>
                </c:pt>
                <c:pt idx="78">
                  <c:v>7.2</c:v>
                </c:pt>
                <c:pt idx="79">
                  <c:v>8.1</c:v>
                </c:pt>
                <c:pt idx="80">
                  <c:v>4.8</c:v>
                </c:pt>
                <c:pt idx="81">
                  <c:v>-0.7</c:v>
                </c:pt>
                <c:pt idx="82">
                  <c:v>-2.6</c:v>
                </c:pt>
                <c:pt idx="83">
                  <c:v>-2.8</c:v>
                </c:pt>
                <c:pt idx="84">
                  <c:v>3.6</c:v>
                </c:pt>
                <c:pt idx="85">
                  <c:v>3.7</c:v>
                </c:pt>
                <c:pt idx="86">
                  <c:v>-4.5999999999999996</c:v>
                </c:pt>
                <c:pt idx="87">
                  <c:v>-40.9</c:v>
                </c:pt>
                <c:pt idx="88">
                  <c:v>-53.9</c:v>
                </c:pt>
                <c:pt idx="89">
                  <c:v>-55.2</c:v>
                </c:pt>
                <c:pt idx="90">
                  <c:v>-43.4</c:v>
                </c:pt>
                <c:pt idx="91">
                  <c:v>-28.3</c:v>
                </c:pt>
                <c:pt idx="92">
                  <c:v>-24.5</c:v>
                </c:pt>
                <c:pt idx="93">
                  <c:v>-11.4</c:v>
                </c:pt>
                <c:pt idx="94">
                  <c:v>-3.2</c:v>
                </c:pt>
                <c:pt idx="95">
                  <c:v>0.3</c:v>
                </c:pt>
                <c:pt idx="96">
                  <c:v>6.1</c:v>
                </c:pt>
                <c:pt idx="97">
                  <c:v>15.2</c:v>
                </c:pt>
                <c:pt idx="98">
                  <c:v>26.5</c:v>
                </c:pt>
                <c:pt idx="99">
                  <c:v>33.200000000000003</c:v>
                </c:pt>
                <c:pt idx="100">
                  <c:v>39</c:v>
                </c:pt>
                <c:pt idx="101">
                  <c:v>42.6</c:v>
                </c:pt>
                <c:pt idx="102">
                  <c:v>48.3</c:v>
                </c:pt>
                <c:pt idx="103">
                  <c:v>44</c:v>
                </c:pt>
                <c:pt idx="104">
                  <c:v>37</c:v>
                </c:pt>
                <c:pt idx="105">
                  <c:v>34.9</c:v>
                </c:pt>
                <c:pt idx="106">
                  <c:v>32.1</c:v>
                </c:pt>
                <c:pt idx="107">
                  <c:v>32.799999999999997</c:v>
                </c:pt>
                <c:pt idx="108">
                  <c:v>36.799999999999997</c:v>
                </c:pt>
                <c:pt idx="109">
                  <c:v>43.6</c:v>
                </c:pt>
                <c:pt idx="110">
                  <c:v>30.7</c:v>
                </c:pt>
                <c:pt idx="111">
                  <c:v>33.9</c:v>
                </c:pt>
                <c:pt idx="112">
                  <c:v>27.1</c:v>
                </c:pt>
                <c:pt idx="113">
                  <c:v>27.4</c:v>
                </c:pt>
                <c:pt idx="114">
                  <c:v>26</c:v>
                </c:pt>
                <c:pt idx="115">
                  <c:v>23.3</c:v>
                </c:pt>
                <c:pt idx="116">
                  <c:v>22.2</c:v>
                </c:pt>
                <c:pt idx="117">
                  <c:v>20.5</c:v>
                </c:pt>
                <c:pt idx="118">
                  <c:v>15.5</c:v>
                </c:pt>
                <c:pt idx="119">
                  <c:v>20.5</c:v>
                </c:pt>
                <c:pt idx="120">
                  <c:v>29.3</c:v>
                </c:pt>
                <c:pt idx="121">
                  <c:v>25.3</c:v>
                </c:pt>
                <c:pt idx="122">
                  <c:v>30.6</c:v>
                </c:pt>
                <c:pt idx="123">
                  <c:v>28.7</c:v>
                </c:pt>
                <c:pt idx="124">
                  <c:v>22.5</c:v>
                </c:pt>
                <c:pt idx="125">
                  <c:v>18.3</c:v>
                </c:pt>
                <c:pt idx="126">
                  <c:v>12.2</c:v>
                </c:pt>
              </c:numCache>
            </c:numRef>
          </c:val>
          <c:smooth val="0"/>
          <c:extLst>
            <c:ext xmlns:c16="http://schemas.microsoft.com/office/drawing/2014/chart" uri="{C3380CC4-5D6E-409C-BE32-E72D297353CC}">
              <c16:uniqueId val="{00000000-413C-441E-A59E-BCF7A70AAECB}"/>
            </c:ext>
          </c:extLst>
        </c:ser>
        <c:ser>
          <c:idx val="1"/>
          <c:order val="1"/>
          <c:spPr>
            <a:ln w="28575">
              <a:solidFill>
                <a:schemeClr val="accent2"/>
              </a:solidFill>
            </a:ln>
          </c:spPr>
          <c:marker>
            <c:symbol val="none"/>
          </c:marker>
          <c:val>
            <c:numRef>
              <c:f>Tabelle1!$B$3:$EC$3</c:f>
              <c:numCache>
                <c:formatCode>General</c:formatCode>
                <c:ptCount val="132"/>
                <c:pt idx="0">
                  <c:v>-0.6</c:v>
                </c:pt>
                <c:pt idx="1">
                  <c:v>11.3</c:v>
                </c:pt>
                <c:pt idx="2">
                  <c:v>9.1</c:v>
                </c:pt>
                <c:pt idx="3">
                  <c:v>5</c:v>
                </c:pt>
                <c:pt idx="4">
                  <c:v>4.5999999999999996</c:v>
                </c:pt>
                <c:pt idx="5">
                  <c:v>6.5</c:v>
                </c:pt>
                <c:pt idx="6">
                  <c:v>6.3</c:v>
                </c:pt>
                <c:pt idx="7">
                  <c:v>9.6999999999999993</c:v>
                </c:pt>
                <c:pt idx="8">
                  <c:v>9.3000000000000007</c:v>
                </c:pt>
                <c:pt idx="9">
                  <c:v>3.9</c:v>
                </c:pt>
                <c:pt idx="10">
                  <c:v>9.8000000000000007</c:v>
                </c:pt>
                <c:pt idx="11">
                  <c:v>13.7</c:v>
                </c:pt>
                <c:pt idx="12">
                  <c:v>23.5</c:v>
                </c:pt>
                <c:pt idx="13">
                  <c:v>25.5</c:v>
                </c:pt>
                <c:pt idx="14">
                  <c:v>23.8</c:v>
                </c:pt>
                <c:pt idx="15">
                  <c:v>22.8</c:v>
                </c:pt>
                <c:pt idx="16">
                  <c:v>17.2</c:v>
                </c:pt>
                <c:pt idx="17">
                  <c:v>10.6</c:v>
                </c:pt>
                <c:pt idx="18">
                  <c:v>7.9</c:v>
                </c:pt>
                <c:pt idx="19">
                  <c:v>3.1</c:v>
                </c:pt>
                <c:pt idx="20">
                  <c:v>-4.4000000000000004</c:v>
                </c:pt>
                <c:pt idx="21">
                  <c:v>-15.7</c:v>
                </c:pt>
                <c:pt idx="22">
                  <c:v>-10.3</c:v>
                </c:pt>
                <c:pt idx="23">
                  <c:v>-3.2</c:v>
                </c:pt>
                <c:pt idx="24">
                  <c:v>8.5</c:v>
                </c:pt>
                <c:pt idx="25">
                  <c:v>11.3</c:v>
                </c:pt>
                <c:pt idx="26">
                  <c:v>15.6</c:v>
                </c:pt>
                <c:pt idx="27">
                  <c:v>14</c:v>
                </c:pt>
                <c:pt idx="28">
                  <c:v>8.6999999999999993</c:v>
                </c:pt>
                <c:pt idx="29">
                  <c:v>3.5</c:v>
                </c:pt>
                <c:pt idx="30">
                  <c:v>2.8</c:v>
                </c:pt>
                <c:pt idx="31">
                  <c:v>-0.8</c:v>
                </c:pt>
                <c:pt idx="32">
                  <c:v>-3</c:v>
                </c:pt>
                <c:pt idx="33">
                  <c:v>-3.4</c:v>
                </c:pt>
                <c:pt idx="34">
                  <c:v>1.2</c:v>
                </c:pt>
                <c:pt idx="35">
                  <c:v>3.2</c:v>
                </c:pt>
                <c:pt idx="36">
                  <c:v>3.4</c:v>
                </c:pt>
                <c:pt idx="37">
                  <c:v>-4.9000000000000004</c:v>
                </c:pt>
                <c:pt idx="38">
                  <c:v>0</c:v>
                </c:pt>
                <c:pt idx="39">
                  <c:v>2.8</c:v>
                </c:pt>
                <c:pt idx="40">
                  <c:v>3</c:v>
                </c:pt>
                <c:pt idx="41">
                  <c:v>3.7</c:v>
                </c:pt>
                <c:pt idx="42">
                  <c:v>-1.5</c:v>
                </c:pt>
                <c:pt idx="43">
                  <c:v>-2</c:v>
                </c:pt>
                <c:pt idx="44">
                  <c:v>1.6</c:v>
                </c:pt>
                <c:pt idx="45">
                  <c:v>1.3</c:v>
                </c:pt>
                <c:pt idx="46">
                  <c:v>1.7</c:v>
                </c:pt>
                <c:pt idx="47">
                  <c:v>6</c:v>
                </c:pt>
                <c:pt idx="48">
                  <c:v>13.6</c:v>
                </c:pt>
                <c:pt idx="49">
                  <c:v>13.3</c:v>
                </c:pt>
                <c:pt idx="50">
                  <c:v>19.8</c:v>
                </c:pt>
                <c:pt idx="51">
                  <c:v>16.7</c:v>
                </c:pt>
                <c:pt idx="52">
                  <c:v>19.7</c:v>
                </c:pt>
                <c:pt idx="53">
                  <c:v>17.8</c:v>
                </c:pt>
                <c:pt idx="54">
                  <c:v>13.8</c:v>
                </c:pt>
                <c:pt idx="55">
                  <c:v>15.4</c:v>
                </c:pt>
                <c:pt idx="56">
                  <c:v>13.8</c:v>
                </c:pt>
                <c:pt idx="57">
                  <c:v>15.2</c:v>
                </c:pt>
                <c:pt idx="58">
                  <c:v>19.3</c:v>
                </c:pt>
                <c:pt idx="59">
                  <c:v>17.899999999999999</c:v>
                </c:pt>
                <c:pt idx="60">
                  <c:v>22.3</c:v>
                </c:pt>
                <c:pt idx="61">
                  <c:v>18</c:v>
                </c:pt>
                <c:pt idx="62">
                  <c:v>15.5</c:v>
                </c:pt>
                <c:pt idx="63">
                  <c:v>9.9</c:v>
                </c:pt>
                <c:pt idx="64">
                  <c:v>6.1</c:v>
                </c:pt>
                <c:pt idx="65">
                  <c:v>3.2</c:v>
                </c:pt>
                <c:pt idx="66">
                  <c:v>-0.9</c:v>
                </c:pt>
                <c:pt idx="67">
                  <c:v>3.6</c:v>
                </c:pt>
                <c:pt idx="68">
                  <c:v>3.5</c:v>
                </c:pt>
                <c:pt idx="69">
                  <c:v>-4.5999999999999996</c:v>
                </c:pt>
                <c:pt idx="70">
                  <c:v>-5.2</c:v>
                </c:pt>
                <c:pt idx="71">
                  <c:v>-2</c:v>
                </c:pt>
                <c:pt idx="72">
                  <c:v>-5.9</c:v>
                </c:pt>
                <c:pt idx="73">
                  <c:v>-4</c:v>
                </c:pt>
                <c:pt idx="74">
                  <c:v>-11.5</c:v>
                </c:pt>
                <c:pt idx="75">
                  <c:v>-11.3</c:v>
                </c:pt>
                <c:pt idx="76">
                  <c:v>-10.9</c:v>
                </c:pt>
                <c:pt idx="77">
                  <c:v>-17.5</c:v>
                </c:pt>
                <c:pt idx="78">
                  <c:v>-21</c:v>
                </c:pt>
                <c:pt idx="79">
                  <c:v>-24</c:v>
                </c:pt>
                <c:pt idx="80">
                  <c:v>-23.5</c:v>
                </c:pt>
                <c:pt idx="81">
                  <c:v>-19.600000000000001</c:v>
                </c:pt>
                <c:pt idx="82">
                  <c:v>-20.5</c:v>
                </c:pt>
                <c:pt idx="83">
                  <c:v>-9.3000000000000007</c:v>
                </c:pt>
                <c:pt idx="84">
                  <c:v>-5.3</c:v>
                </c:pt>
                <c:pt idx="85">
                  <c:v>-7.2</c:v>
                </c:pt>
                <c:pt idx="86">
                  <c:v>-34.5</c:v>
                </c:pt>
                <c:pt idx="87">
                  <c:v>-57.4</c:v>
                </c:pt>
                <c:pt idx="88">
                  <c:v>-27.2</c:v>
                </c:pt>
                <c:pt idx="89">
                  <c:v>1</c:v>
                </c:pt>
                <c:pt idx="90">
                  <c:v>11.1</c:v>
                </c:pt>
                <c:pt idx="91">
                  <c:v>17.100000000000001</c:v>
                </c:pt>
                <c:pt idx="92">
                  <c:v>16.2</c:v>
                </c:pt>
                <c:pt idx="93">
                  <c:v>7.8</c:v>
                </c:pt>
                <c:pt idx="94">
                  <c:v>3.8</c:v>
                </c:pt>
                <c:pt idx="95">
                  <c:v>17.8</c:v>
                </c:pt>
                <c:pt idx="96">
                  <c:v>19.3</c:v>
                </c:pt>
                <c:pt idx="97">
                  <c:v>29.8</c:v>
                </c:pt>
                <c:pt idx="98">
                  <c:v>25.4</c:v>
                </c:pt>
                <c:pt idx="99">
                  <c:v>21.7</c:v>
                </c:pt>
                <c:pt idx="100">
                  <c:v>16.2</c:v>
                </c:pt>
                <c:pt idx="101">
                  <c:v>20.100000000000001</c:v>
                </c:pt>
                <c:pt idx="102">
                  <c:v>20.8</c:v>
                </c:pt>
                <c:pt idx="103">
                  <c:v>12.6</c:v>
                </c:pt>
                <c:pt idx="104">
                  <c:v>7.8</c:v>
                </c:pt>
                <c:pt idx="105">
                  <c:v>1.5</c:v>
                </c:pt>
                <c:pt idx="106">
                  <c:v>5.4</c:v>
                </c:pt>
                <c:pt idx="107">
                  <c:v>10.1</c:v>
                </c:pt>
                <c:pt idx="108">
                  <c:v>17.899999999999999</c:v>
                </c:pt>
                <c:pt idx="109">
                  <c:v>21.8</c:v>
                </c:pt>
                <c:pt idx="110">
                  <c:v>-29.4</c:v>
                </c:pt>
                <c:pt idx="111">
                  <c:v>-28.9</c:v>
                </c:pt>
                <c:pt idx="112">
                  <c:v>-11.6</c:v>
                </c:pt>
                <c:pt idx="113">
                  <c:v>-14.9</c:v>
                </c:pt>
                <c:pt idx="114">
                  <c:v>-19.600000000000001</c:v>
                </c:pt>
                <c:pt idx="115">
                  <c:v>-19.399999999999999</c:v>
                </c:pt>
                <c:pt idx="116">
                  <c:v>-28.2</c:v>
                </c:pt>
                <c:pt idx="117">
                  <c:v>-43.6</c:v>
                </c:pt>
                <c:pt idx="118">
                  <c:v>-29.9</c:v>
                </c:pt>
                <c:pt idx="119">
                  <c:v>-14.3</c:v>
                </c:pt>
                <c:pt idx="120">
                  <c:v>-4.4000000000000004</c:v>
                </c:pt>
                <c:pt idx="121">
                  <c:v>1.6</c:v>
                </c:pt>
                <c:pt idx="122">
                  <c:v>-1.2</c:v>
                </c:pt>
                <c:pt idx="123">
                  <c:v>-6.7</c:v>
                </c:pt>
                <c:pt idx="124">
                  <c:v>-16.100000000000001</c:v>
                </c:pt>
                <c:pt idx="125">
                  <c:v>-27.6</c:v>
                </c:pt>
                <c:pt idx="126">
                  <c:v>-32.799999999999997</c:v>
                </c:pt>
              </c:numCache>
            </c:numRef>
          </c:val>
          <c:smooth val="0"/>
          <c:extLst>
            <c:ext xmlns:c16="http://schemas.microsoft.com/office/drawing/2014/chart" uri="{C3380CC4-5D6E-409C-BE32-E72D297353CC}">
              <c16:uniqueId val="{00000001-413C-441E-A59E-BCF7A70AAECB}"/>
            </c:ext>
          </c:extLst>
        </c:ser>
        <c:dLbls>
          <c:showLegendKey val="0"/>
          <c:showVal val="0"/>
          <c:showCatName val="0"/>
          <c:showSerName val="0"/>
          <c:showPercent val="0"/>
          <c:showBubbleSize val="0"/>
        </c:dLbls>
        <c:smooth val="0"/>
        <c:axId val="234245504"/>
        <c:axId val="234247296"/>
      </c:lineChart>
      <c:catAx>
        <c:axId val="234245504"/>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4247296"/>
        <c:crossesAt val="0"/>
        <c:auto val="1"/>
        <c:lblAlgn val="ctr"/>
        <c:lblOffset val="100"/>
        <c:tickMarkSkip val="12"/>
        <c:noMultiLvlLbl val="0"/>
      </c:catAx>
      <c:valAx>
        <c:axId val="234247296"/>
        <c:scaling>
          <c:orientation val="minMax"/>
          <c:max val="62"/>
          <c:min val="-8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4245504"/>
        <c:crosses val="autoZero"/>
        <c:crossBetween val="between"/>
        <c:majorUnit val="2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Saldo der Unternehmensmeldungen *)</a:t>
            </a:r>
            <a:br>
              <a:rPr lang="de-DE" sz="1400" b="1" dirty="0" smtClean="0"/>
            </a:br>
            <a:r>
              <a:rPr lang="de-DE" sz="1050" b="0" dirty="0" smtClean="0"/>
              <a:t>(%-Anteile)</a:t>
            </a:r>
          </a:p>
        </c:rich>
      </c:tx>
      <c:layout>
        <c:manualLayout>
          <c:xMode val="edge"/>
          <c:yMode val="edge"/>
          <c:x val="0.32686254969540673"/>
          <c:y val="0"/>
        </c:manualLayout>
      </c:layout>
      <c:overlay val="1"/>
    </c:title>
    <c:autoTitleDeleted val="0"/>
    <c:plotArea>
      <c:layout>
        <c:manualLayout>
          <c:layoutTarget val="inner"/>
          <c:xMode val="edge"/>
          <c:yMode val="edge"/>
          <c:x val="4.6925844134086701E-2"/>
          <c:y val="0.12731897349142959"/>
          <c:w val="0.95246531541974044"/>
          <c:h val="0.77725041195166078"/>
        </c:manualLayout>
      </c:layout>
      <c:lineChart>
        <c:grouping val="standard"/>
        <c:varyColors val="0"/>
        <c:ser>
          <c:idx val="0"/>
          <c:order val="0"/>
          <c:spPr>
            <a:ln w="28575">
              <a:solidFill>
                <a:schemeClr val="accent2"/>
              </a:solidFill>
            </a:ln>
          </c:spPr>
          <c:marker>
            <c:symbol val="none"/>
          </c:marker>
          <c:val>
            <c:numRef>
              <c:f>Tabelle1!$B$2:$EC$2</c:f>
              <c:numCache>
                <c:formatCode>General</c:formatCode>
                <c:ptCount val="132"/>
                <c:pt idx="0">
                  <c:v>8.5</c:v>
                </c:pt>
                <c:pt idx="1">
                  <c:v>15.7</c:v>
                </c:pt>
                <c:pt idx="2">
                  <c:v>12</c:v>
                </c:pt>
                <c:pt idx="3">
                  <c:v>14.7</c:v>
                </c:pt>
                <c:pt idx="4">
                  <c:v>11.1</c:v>
                </c:pt>
                <c:pt idx="5">
                  <c:v>9.3000000000000007</c:v>
                </c:pt>
                <c:pt idx="6">
                  <c:v>9.1</c:v>
                </c:pt>
                <c:pt idx="7">
                  <c:v>11.9</c:v>
                </c:pt>
                <c:pt idx="8">
                  <c:v>12</c:v>
                </c:pt>
                <c:pt idx="9">
                  <c:v>10.3</c:v>
                </c:pt>
                <c:pt idx="10">
                  <c:v>14.4</c:v>
                </c:pt>
                <c:pt idx="11">
                  <c:v>14.8</c:v>
                </c:pt>
                <c:pt idx="12">
                  <c:v>21</c:v>
                </c:pt>
                <c:pt idx="13">
                  <c:v>19.600000000000001</c:v>
                </c:pt>
                <c:pt idx="14">
                  <c:v>17.600000000000001</c:v>
                </c:pt>
                <c:pt idx="15">
                  <c:v>16.7</c:v>
                </c:pt>
                <c:pt idx="16">
                  <c:v>16.899999999999999</c:v>
                </c:pt>
                <c:pt idx="17">
                  <c:v>10.8</c:v>
                </c:pt>
                <c:pt idx="18">
                  <c:v>7.9</c:v>
                </c:pt>
                <c:pt idx="19">
                  <c:v>4.9000000000000004</c:v>
                </c:pt>
                <c:pt idx="20">
                  <c:v>1.2</c:v>
                </c:pt>
                <c:pt idx="21">
                  <c:v>-0.6</c:v>
                </c:pt>
                <c:pt idx="22">
                  <c:v>0.9</c:v>
                </c:pt>
                <c:pt idx="23">
                  <c:v>5.7</c:v>
                </c:pt>
                <c:pt idx="24">
                  <c:v>12.9</c:v>
                </c:pt>
                <c:pt idx="25">
                  <c:v>14.7</c:v>
                </c:pt>
                <c:pt idx="26">
                  <c:v>17.8</c:v>
                </c:pt>
                <c:pt idx="27">
                  <c:v>15.8</c:v>
                </c:pt>
                <c:pt idx="28">
                  <c:v>14.5</c:v>
                </c:pt>
                <c:pt idx="29">
                  <c:v>9</c:v>
                </c:pt>
                <c:pt idx="30">
                  <c:v>5.9</c:v>
                </c:pt>
                <c:pt idx="31">
                  <c:v>9</c:v>
                </c:pt>
                <c:pt idx="32">
                  <c:v>5.9</c:v>
                </c:pt>
                <c:pt idx="33">
                  <c:v>1</c:v>
                </c:pt>
                <c:pt idx="34">
                  <c:v>3.6</c:v>
                </c:pt>
                <c:pt idx="35">
                  <c:v>9.8000000000000007</c:v>
                </c:pt>
                <c:pt idx="36">
                  <c:v>10.199999999999999</c:v>
                </c:pt>
                <c:pt idx="37">
                  <c:v>8.6</c:v>
                </c:pt>
                <c:pt idx="38">
                  <c:v>9.5</c:v>
                </c:pt>
                <c:pt idx="39">
                  <c:v>7.1</c:v>
                </c:pt>
                <c:pt idx="40">
                  <c:v>12</c:v>
                </c:pt>
                <c:pt idx="41">
                  <c:v>8.5</c:v>
                </c:pt>
                <c:pt idx="42">
                  <c:v>4.0999999999999996</c:v>
                </c:pt>
                <c:pt idx="43">
                  <c:v>5.0999999999999996</c:v>
                </c:pt>
                <c:pt idx="44">
                  <c:v>4.9000000000000004</c:v>
                </c:pt>
                <c:pt idx="45">
                  <c:v>9.3000000000000007</c:v>
                </c:pt>
                <c:pt idx="46">
                  <c:v>2.2999999999999998</c:v>
                </c:pt>
                <c:pt idx="47">
                  <c:v>10</c:v>
                </c:pt>
                <c:pt idx="48">
                  <c:v>16.3</c:v>
                </c:pt>
                <c:pt idx="49">
                  <c:v>17.5</c:v>
                </c:pt>
                <c:pt idx="50">
                  <c:v>21.5</c:v>
                </c:pt>
                <c:pt idx="51">
                  <c:v>20.100000000000001</c:v>
                </c:pt>
                <c:pt idx="52">
                  <c:v>25</c:v>
                </c:pt>
                <c:pt idx="53">
                  <c:v>23.6</c:v>
                </c:pt>
                <c:pt idx="54">
                  <c:v>25.9</c:v>
                </c:pt>
                <c:pt idx="55">
                  <c:v>19.100000000000001</c:v>
                </c:pt>
                <c:pt idx="56">
                  <c:v>16.3</c:v>
                </c:pt>
                <c:pt idx="57">
                  <c:v>18.100000000000001</c:v>
                </c:pt>
                <c:pt idx="58">
                  <c:v>19.3</c:v>
                </c:pt>
                <c:pt idx="59">
                  <c:v>23.2</c:v>
                </c:pt>
                <c:pt idx="60">
                  <c:v>27.3</c:v>
                </c:pt>
                <c:pt idx="61">
                  <c:v>25.8</c:v>
                </c:pt>
                <c:pt idx="62">
                  <c:v>22.1</c:v>
                </c:pt>
                <c:pt idx="63">
                  <c:v>20.6</c:v>
                </c:pt>
                <c:pt idx="64">
                  <c:v>16.100000000000001</c:v>
                </c:pt>
                <c:pt idx="65">
                  <c:v>11.9</c:v>
                </c:pt>
                <c:pt idx="66">
                  <c:v>10.5</c:v>
                </c:pt>
                <c:pt idx="67">
                  <c:v>12.2</c:v>
                </c:pt>
                <c:pt idx="68">
                  <c:v>11</c:v>
                </c:pt>
                <c:pt idx="69">
                  <c:v>7.3</c:v>
                </c:pt>
                <c:pt idx="70">
                  <c:v>5.5</c:v>
                </c:pt>
                <c:pt idx="71">
                  <c:v>7.8</c:v>
                </c:pt>
                <c:pt idx="72">
                  <c:v>7.4</c:v>
                </c:pt>
                <c:pt idx="73">
                  <c:v>9.3000000000000007</c:v>
                </c:pt>
                <c:pt idx="74">
                  <c:v>0.6</c:v>
                </c:pt>
                <c:pt idx="75">
                  <c:v>0.8</c:v>
                </c:pt>
                <c:pt idx="76">
                  <c:v>-1.9</c:v>
                </c:pt>
                <c:pt idx="77">
                  <c:v>-4.5</c:v>
                </c:pt>
                <c:pt idx="78">
                  <c:v>-9</c:v>
                </c:pt>
                <c:pt idx="79">
                  <c:v>-10.1</c:v>
                </c:pt>
                <c:pt idx="80">
                  <c:v>-11.8</c:v>
                </c:pt>
                <c:pt idx="81">
                  <c:v>-11.6</c:v>
                </c:pt>
                <c:pt idx="82">
                  <c:v>-8.6</c:v>
                </c:pt>
                <c:pt idx="83">
                  <c:v>1.9</c:v>
                </c:pt>
                <c:pt idx="84">
                  <c:v>3.3</c:v>
                </c:pt>
                <c:pt idx="85">
                  <c:v>1.8</c:v>
                </c:pt>
                <c:pt idx="86">
                  <c:v>-24</c:v>
                </c:pt>
                <c:pt idx="87">
                  <c:v>-58.9</c:v>
                </c:pt>
                <c:pt idx="88">
                  <c:v>-27.8</c:v>
                </c:pt>
                <c:pt idx="89">
                  <c:v>-5.3</c:v>
                </c:pt>
                <c:pt idx="90">
                  <c:v>7.1</c:v>
                </c:pt>
                <c:pt idx="91">
                  <c:v>8.6</c:v>
                </c:pt>
                <c:pt idx="92">
                  <c:v>10.1</c:v>
                </c:pt>
                <c:pt idx="93">
                  <c:v>5.5</c:v>
                </c:pt>
                <c:pt idx="94">
                  <c:v>-3.6</c:v>
                </c:pt>
                <c:pt idx="95">
                  <c:v>6.4</c:v>
                </c:pt>
                <c:pt idx="96">
                  <c:v>10.9</c:v>
                </c:pt>
                <c:pt idx="97">
                  <c:v>18.600000000000001</c:v>
                </c:pt>
                <c:pt idx="98">
                  <c:v>26</c:v>
                </c:pt>
                <c:pt idx="99">
                  <c:v>27.3</c:v>
                </c:pt>
                <c:pt idx="100">
                  <c:v>21.5</c:v>
                </c:pt>
                <c:pt idx="101">
                  <c:v>24.2</c:v>
                </c:pt>
                <c:pt idx="102">
                  <c:v>23.3</c:v>
                </c:pt>
                <c:pt idx="103">
                  <c:v>21.8</c:v>
                </c:pt>
                <c:pt idx="104">
                  <c:v>25.3</c:v>
                </c:pt>
                <c:pt idx="105">
                  <c:v>17.600000000000001</c:v>
                </c:pt>
                <c:pt idx="106">
                  <c:v>12.2</c:v>
                </c:pt>
                <c:pt idx="107">
                  <c:v>17.7</c:v>
                </c:pt>
                <c:pt idx="108">
                  <c:v>25.2</c:v>
                </c:pt>
                <c:pt idx="109">
                  <c:v>21.4</c:v>
                </c:pt>
                <c:pt idx="110">
                  <c:v>-4.5999999999999996</c:v>
                </c:pt>
                <c:pt idx="111">
                  <c:v>-0.6</c:v>
                </c:pt>
                <c:pt idx="112">
                  <c:v>3.3</c:v>
                </c:pt>
                <c:pt idx="113">
                  <c:v>7.5</c:v>
                </c:pt>
                <c:pt idx="114">
                  <c:v>5</c:v>
                </c:pt>
                <c:pt idx="115">
                  <c:v>4.7</c:v>
                </c:pt>
                <c:pt idx="116">
                  <c:v>2.6</c:v>
                </c:pt>
                <c:pt idx="117">
                  <c:v>-2.1</c:v>
                </c:pt>
                <c:pt idx="118">
                  <c:v>3.9</c:v>
                </c:pt>
                <c:pt idx="119">
                  <c:v>8.6</c:v>
                </c:pt>
                <c:pt idx="120">
                  <c:v>10.1</c:v>
                </c:pt>
                <c:pt idx="121">
                  <c:v>13.1</c:v>
                </c:pt>
                <c:pt idx="122">
                  <c:v>5.2</c:v>
                </c:pt>
                <c:pt idx="123">
                  <c:v>6</c:v>
                </c:pt>
                <c:pt idx="124">
                  <c:v>-0.4</c:v>
                </c:pt>
                <c:pt idx="125">
                  <c:v>-1.1000000000000001</c:v>
                </c:pt>
                <c:pt idx="126">
                  <c:v>-6.8</c:v>
                </c:pt>
              </c:numCache>
            </c:numRef>
          </c:val>
          <c:smooth val="0"/>
          <c:extLst>
            <c:ext xmlns:c16="http://schemas.microsoft.com/office/drawing/2014/chart" uri="{C3380CC4-5D6E-409C-BE32-E72D297353CC}">
              <c16:uniqueId val="{00000000-3DFF-44AC-B808-94EC5C97E7EE}"/>
            </c:ext>
          </c:extLst>
        </c:ser>
        <c:ser>
          <c:idx val="1"/>
          <c:order val="1"/>
          <c:spPr>
            <a:ln w="28575">
              <a:solidFill>
                <a:schemeClr val="accent1"/>
              </a:solidFill>
            </a:ln>
          </c:spPr>
          <c:marker>
            <c:symbol val="none"/>
          </c:marker>
          <c:val>
            <c:numRef>
              <c:f>Tabelle1!$B$3:$EC$3</c:f>
              <c:numCache>
                <c:formatCode>General</c:formatCode>
                <c:ptCount val="132"/>
                <c:pt idx="0">
                  <c:v>0</c:v>
                </c:pt>
                <c:pt idx="1">
                  <c:v>8.1999999999999993</c:v>
                </c:pt>
                <c:pt idx="2">
                  <c:v>7.7</c:v>
                </c:pt>
                <c:pt idx="3">
                  <c:v>6.6</c:v>
                </c:pt>
                <c:pt idx="4">
                  <c:v>3.4</c:v>
                </c:pt>
                <c:pt idx="5">
                  <c:v>3.9</c:v>
                </c:pt>
                <c:pt idx="6">
                  <c:v>0.6</c:v>
                </c:pt>
                <c:pt idx="7">
                  <c:v>5.2</c:v>
                </c:pt>
                <c:pt idx="8">
                  <c:v>8.3000000000000007</c:v>
                </c:pt>
                <c:pt idx="9">
                  <c:v>5.2</c:v>
                </c:pt>
                <c:pt idx="10">
                  <c:v>5</c:v>
                </c:pt>
                <c:pt idx="11">
                  <c:v>5.5</c:v>
                </c:pt>
                <c:pt idx="12">
                  <c:v>15.8</c:v>
                </c:pt>
                <c:pt idx="13">
                  <c:v>17.2</c:v>
                </c:pt>
                <c:pt idx="14">
                  <c:v>16.600000000000001</c:v>
                </c:pt>
                <c:pt idx="15">
                  <c:v>14.8</c:v>
                </c:pt>
                <c:pt idx="16">
                  <c:v>12.9</c:v>
                </c:pt>
                <c:pt idx="17">
                  <c:v>3.7</c:v>
                </c:pt>
                <c:pt idx="18">
                  <c:v>4</c:v>
                </c:pt>
                <c:pt idx="19">
                  <c:v>1.7</c:v>
                </c:pt>
                <c:pt idx="20">
                  <c:v>-0.5</c:v>
                </c:pt>
                <c:pt idx="21">
                  <c:v>-8.3000000000000007</c:v>
                </c:pt>
                <c:pt idx="22">
                  <c:v>-8.1</c:v>
                </c:pt>
                <c:pt idx="23">
                  <c:v>-5.0999999999999996</c:v>
                </c:pt>
                <c:pt idx="24">
                  <c:v>8.9</c:v>
                </c:pt>
                <c:pt idx="25">
                  <c:v>15.7</c:v>
                </c:pt>
                <c:pt idx="26">
                  <c:v>18.7</c:v>
                </c:pt>
                <c:pt idx="27">
                  <c:v>12.8</c:v>
                </c:pt>
                <c:pt idx="28">
                  <c:v>12.1</c:v>
                </c:pt>
                <c:pt idx="29">
                  <c:v>7.3</c:v>
                </c:pt>
                <c:pt idx="30">
                  <c:v>3.3</c:v>
                </c:pt>
                <c:pt idx="31">
                  <c:v>2.5</c:v>
                </c:pt>
                <c:pt idx="32">
                  <c:v>8.1999999999999993</c:v>
                </c:pt>
                <c:pt idx="33">
                  <c:v>-2.1</c:v>
                </c:pt>
                <c:pt idx="34">
                  <c:v>-4.0999999999999996</c:v>
                </c:pt>
                <c:pt idx="35">
                  <c:v>0.1</c:v>
                </c:pt>
                <c:pt idx="36">
                  <c:v>7.8</c:v>
                </c:pt>
                <c:pt idx="37">
                  <c:v>9.1</c:v>
                </c:pt>
                <c:pt idx="38">
                  <c:v>7.6</c:v>
                </c:pt>
                <c:pt idx="39">
                  <c:v>12.3</c:v>
                </c:pt>
                <c:pt idx="40">
                  <c:v>8.1999999999999993</c:v>
                </c:pt>
                <c:pt idx="41">
                  <c:v>6.4</c:v>
                </c:pt>
                <c:pt idx="42">
                  <c:v>0.9</c:v>
                </c:pt>
                <c:pt idx="43">
                  <c:v>4</c:v>
                </c:pt>
                <c:pt idx="44">
                  <c:v>6.8</c:v>
                </c:pt>
                <c:pt idx="45">
                  <c:v>5</c:v>
                </c:pt>
                <c:pt idx="46">
                  <c:v>3.2</c:v>
                </c:pt>
                <c:pt idx="47">
                  <c:v>11</c:v>
                </c:pt>
                <c:pt idx="48">
                  <c:v>19.600000000000001</c:v>
                </c:pt>
                <c:pt idx="49">
                  <c:v>21.3</c:v>
                </c:pt>
                <c:pt idx="50">
                  <c:v>24.7</c:v>
                </c:pt>
                <c:pt idx="51">
                  <c:v>23.3</c:v>
                </c:pt>
                <c:pt idx="52">
                  <c:v>25.1</c:v>
                </c:pt>
                <c:pt idx="53">
                  <c:v>19.100000000000001</c:v>
                </c:pt>
                <c:pt idx="54">
                  <c:v>21.1</c:v>
                </c:pt>
                <c:pt idx="55">
                  <c:v>18.2</c:v>
                </c:pt>
                <c:pt idx="56">
                  <c:v>25</c:v>
                </c:pt>
                <c:pt idx="57">
                  <c:v>17.5</c:v>
                </c:pt>
                <c:pt idx="58">
                  <c:v>15.8</c:v>
                </c:pt>
                <c:pt idx="59">
                  <c:v>19.2</c:v>
                </c:pt>
                <c:pt idx="60">
                  <c:v>33.1</c:v>
                </c:pt>
                <c:pt idx="61">
                  <c:v>27.1</c:v>
                </c:pt>
                <c:pt idx="62">
                  <c:v>25.1</c:v>
                </c:pt>
                <c:pt idx="63">
                  <c:v>25</c:v>
                </c:pt>
                <c:pt idx="64">
                  <c:v>15.1</c:v>
                </c:pt>
                <c:pt idx="65">
                  <c:v>17.899999999999999</c:v>
                </c:pt>
                <c:pt idx="66">
                  <c:v>10.5</c:v>
                </c:pt>
                <c:pt idx="67">
                  <c:v>14.4</c:v>
                </c:pt>
                <c:pt idx="68">
                  <c:v>16.3</c:v>
                </c:pt>
                <c:pt idx="69">
                  <c:v>9.1</c:v>
                </c:pt>
                <c:pt idx="70">
                  <c:v>4.9000000000000004</c:v>
                </c:pt>
                <c:pt idx="71">
                  <c:v>6.3</c:v>
                </c:pt>
                <c:pt idx="72">
                  <c:v>18.899999999999999</c:v>
                </c:pt>
                <c:pt idx="73">
                  <c:v>19.2</c:v>
                </c:pt>
                <c:pt idx="74">
                  <c:v>2.2999999999999998</c:v>
                </c:pt>
                <c:pt idx="75">
                  <c:v>0</c:v>
                </c:pt>
                <c:pt idx="76">
                  <c:v>1.8</c:v>
                </c:pt>
                <c:pt idx="77">
                  <c:v>-7.2</c:v>
                </c:pt>
                <c:pt idx="78">
                  <c:v>-11.7</c:v>
                </c:pt>
                <c:pt idx="79">
                  <c:v>-7.7</c:v>
                </c:pt>
                <c:pt idx="80">
                  <c:v>-11.9</c:v>
                </c:pt>
                <c:pt idx="81">
                  <c:v>-20.5</c:v>
                </c:pt>
                <c:pt idx="82">
                  <c:v>-19.899999999999999</c:v>
                </c:pt>
                <c:pt idx="83">
                  <c:v>-14.3</c:v>
                </c:pt>
                <c:pt idx="84">
                  <c:v>9.1</c:v>
                </c:pt>
                <c:pt idx="85">
                  <c:v>7.6</c:v>
                </c:pt>
                <c:pt idx="86">
                  <c:v>-21.5</c:v>
                </c:pt>
                <c:pt idx="87">
                  <c:v>-54.7</c:v>
                </c:pt>
                <c:pt idx="88">
                  <c:v>-15.2</c:v>
                </c:pt>
                <c:pt idx="89">
                  <c:v>0.9</c:v>
                </c:pt>
                <c:pt idx="90">
                  <c:v>10.1</c:v>
                </c:pt>
                <c:pt idx="91">
                  <c:v>14</c:v>
                </c:pt>
                <c:pt idx="92">
                  <c:v>22.6</c:v>
                </c:pt>
                <c:pt idx="93">
                  <c:v>12.9</c:v>
                </c:pt>
                <c:pt idx="94">
                  <c:v>-4.4000000000000004</c:v>
                </c:pt>
                <c:pt idx="95">
                  <c:v>0.4</c:v>
                </c:pt>
                <c:pt idx="96">
                  <c:v>20.7</c:v>
                </c:pt>
                <c:pt idx="97">
                  <c:v>36.4</c:v>
                </c:pt>
                <c:pt idx="98">
                  <c:v>37.1</c:v>
                </c:pt>
                <c:pt idx="99">
                  <c:v>36.5</c:v>
                </c:pt>
                <c:pt idx="100">
                  <c:v>29.8</c:v>
                </c:pt>
                <c:pt idx="101">
                  <c:v>29.8</c:v>
                </c:pt>
                <c:pt idx="102">
                  <c:v>25.9</c:v>
                </c:pt>
                <c:pt idx="103">
                  <c:v>35.1</c:v>
                </c:pt>
                <c:pt idx="104">
                  <c:v>37</c:v>
                </c:pt>
                <c:pt idx="105">
                  <c:v>23.9</c:v>
                </c:pt>
                <c:pt idx="106">
                  <c:v>17.8</c:v>
                </c:pt>
                <c:pt idx="107">
                  <c:v>25.6</c:v>
                </c:pt>
                <c:pt idx="108">
                  <c:v>39.799999999999997</c:v>
                </c:pt>
                <c:pt idx="109">
                  <c:v>40.700000000000003</c:v>
                </c:pt>
                <c:pt idx="110">
                  <c:v>11</c:v>
                </c:pt>
                <c:pt idx="111">
                  <c:v>13.1</c:v>
                </c:pt>
                <c:pt idx="112">
                  <c:v>19.7</c:v>
                </c:pt>
                <c:pt idx="113">
                  <c:v>23.8</c:v>
                </c:pt>
                <c:pt idx="114">
                  <c:v>12</c:v>
                </c:pt>
                <c:pt idx="115">
                  <c:v>19.3</c:v>
                </c:pt>
                <c:pt idx="116">
                  <c:v>12.6</c:v>
                </c:pt>
                <c:pt idx="117">
                  <c:v>2.5</c:v>
                </c:pt>
                <c:pt idx="118">
                  <c:v>3.1</c:v>
                </c:pt>
                <c:pt idx="119">
                  <c:v>5.0999999999999996</c:v>
                </c:pt>
                <c:pt idx="120">
                  <c:v>26.3</c:v>
                </c:pt>
                <c:pt idx="121">
                  <c:v>25.2</c:v>
                </c:pt>
                <c:pt idx="122">
                  <c:v>12.9</c:v>
                </c:pt>
                <c:pt idx="123">
                  <c:v>9.1999999999999993</c:v>
                </c:pt>
                <c:pt idx="124">
                  <c:v>7.9</c:v>
                </c:pt>
                <c:pt idx="125">
                  <c:v>-0.6</c:v>
                </c:pt>
                <c:pt idx="126">
                  <c:v>-8.6</c:v>
                </c:pt>
              </c:numCache>
            </c:numRef>
          </c:val>
          <c:smooth val="0"/>
          <c:extLst>
            <c:ext xmlns:c16="http://schemas.microsoft.com/office/drawing/2014/chart" uri="{C3380CC4-5D6E-409C-BE32-E72D297353CC}">
              <c16:uniqueId val="{00000001-3DFF-44AC-B808-94EC5C97E7EE}"/>
            </c:ext>
          </c:extLst>
        </c:ser>
        <c:dLbls>
          <c:showLegendKey val="0"/>
          <c:showVal val="0"/>
          <c:showCatName val="0"/>
          <c:showSerName val="0"/>
          <c:showPercent val="0"/>
          <c:showBubbleSize val="0"/>
        </c:dLbls>
        <c:smooth val="0"/>
        <c:axId val="256151936"/>
        <c:axId val="256153472"/>
      </c:lineChart>
      <c:catAx>
        <c:axId val="256151936"/>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56153472"/>
        <c:crossesAt val="0"/>
        <c:auto val="1"/>
        <c:lblAlgn val="ctr"/>
        <c:lblOffset val="100"/>
        <c:tickMarkSkip val="12"/>
        <c:noMultiLvlLbl val="0"/>
      </c:catAx>
      <c:valAx>
        <c:axId val="256153472"/>
        <c:scaling>
          <c:orientation val="minMax"/>
          <c:max val="47"/>
          <c:min val="-6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56151936"/>
        <c:crosses val="autoZero"/>
        <c:crossBetween val="between"/>
        <c:majorUnit val="1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Index 2020=100*, Quartalswerte</a:t>
            </a:r>
          </a:p>
          <a:p>
            <a:pPr algn="ctr">
              <a:defRPr sz="1600" b="1"/>
            </a:pPr>
            <a:r>
              <a:rPr lang="de-DE" sz="1050" b="0" dirty="0" smtClean="0"/>
              <a:t> (Veränderung </a:t>
            </a:r>
            <a:r>
              <a:rPr lang="de-DE" sz="1050" b="0" dirty="0" err="1" smtClean="0"/>
              <a:t>gg</a:t>
            </a:r>
            <a:r>
              <a:rPr lang="de-DE" sz="1050" b="0" dirty="0" smtClean="0"/>
              <a:t>. Vorjahr in Prozent)</a:t>
            </a:r>
          </a:p>
        </c:rich>
      </c:tx>
      <c:layout>
        <c:manualLayout>
          <c:xMode val="edge"/>
          <c:yMode val="edge"/>
          <c:x val="0.33789930674126073"/>
          <c:y val="0"/>
        </c:manualLayout>
      </c:layout>
      <c:overlay val="1"/>
    </c:title>
    <c:autoTitleDeleted val="0"/>
    <c:plotArea>
      <c:layout>
        <c:manualLayout>
          <c:layoutTarget val="inner"/>
          <c:xMode val="edge"/>
          <c:yMode val="edge"/>
          <c:x val="4.6925844134086701E-2"/>
          <c:y val="0.1382453943473142"/>
          <c:w val="0.95265252886334006"/>
          <c:h val="0.76451903950519051"/>
        </c:manualLayout>
      </c:layout>
      <c:barChart>
        <c:barDir val="col"/>
        <c:grouping val="clustered"/>
        <c:varyColors val="0"/>
        <c:ser>
          <c:idx val="0"/>
          <c:order val="0"/>
          <c:spPr>
            <a:solidFill>
              <a:srgbClr val="00628C"/>
            </a:solidFill>
          </c:spPr>
          <c:invertIfNegative val="0"/>
          <c:dPt>
            <c:idx val="13"/>
            <c:invertIfNegative val="0"/>
            <c:bubble3D val="0"/>
            <c:extLst>
              <c:ext xmlns:c16="http://schemas.microsoft.com/office/drawing/2014/chart" uri="{C3380CC4-5D6E-409C-BE32-E72D297353CC}">
                <c16:uniqueId val="{00000000-964F-4B1D-B49A-D3495A8B744A}"/>
              </c:ext>
            </c:extLst>
          </c:dPt>
          <c:dPt>
            <c:idx val="15"/>
            <c:invertIfNegative val="0"/>
            <c:bubble3D val="0"/>
            <c:extLst>
              <c:ext xmlns:c16="http://schemas.microsoft.com/office/drawing/2014/chart" uri="{C3380CC4-5D6E-409C-BE32-E72D297353CC}">
                <c16:uniqueId val="{00000001-964F-4B1D-B49A-D3495A8B744A}"/>
              </c:ext>
            </c:extLst>
          </c:dPt>
          <c:dPt>
            <c:idx val="16"/>
            <c:invertIfNegative val="0"/>
            <c:bubble3D val="0"/>
            <c:extLst>
              <c:ext xmlns:c16="http://schemas.microsoft.com/office/drawing/2014/chart" uri="{C3380CC4-5D6E-409C-BE32-E72D297353CC}">
                <c16:uniqueId val="{00000002-964F-4B1D-B49A-D3495A8B744A}"/>
              </c:ext>
            </c:extLst>
          </c:dPt>
          <c:dLbls>
            <c:numFmt formatCode="#,##0.0" sourceLinked="0"/>
            <c:spPr>
              <a:noFill/>
              <a:ln>
                <a:noFill/>
              </a:ln>
              <a:effectLst/>
            </c:spPr>
            <c:txPr>
              <a:bodyPr/>
              <a:lstStyle/>
              <a:p>
                <a:pPr>
                  <a:defRPr sz="1200" b="1">
                    <a:solidFill>
                      <a:schemeClr val="accent1"/>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Tabelle1!$B$2:$AC$2</c:f>
              <c:numCache>
                <c:formatCode>General</c:formatCode>
                <c:ptCount val="28"/>
                <c:pt idx="0">
                  <c:v>1.6</c:v>
                </c:pt>
                <c:pt idx="1">
                  <c:v>1.4</c:v>
                </c:pt>
                <c:pt idx="2">
                  <c:v>1.6</c:v>
                </c:pt>
                <c:pt idx="3">
                  <c:v>1.4</c:v>
                </c:pt>
                <c:pt idx="4">
                  <c:v>1.3</c:v>
                </c:pt>
                <c:pt idx="5" formatCode="0.0">
                  <c:v>1.7</c:v>
                </c:pt>
                <c:pt idx="6" formatCode="0.0">
                  <c:v>1.9</c:v>
                </c:pt>
                <c:pt idx="7">
                  <c:v>2</c:v>
                </c:pt>
                <c:pt idx="8">
                  <c:v>1.4</c:v>
                </c:pt>
                <c:pt idx="9">
                  <c:v>1.7</c:v>
                </c:pt>
                <c:pt idx="10">
                  <c:v>1.5</c:v>
                </c:pt>
                <c:pt idx="11">
                  <c:v>1.2</c:v>
                </c:pt>
                <c:pt idx="12">
                  <c:v>1.6</c:v>
                </c:pt>
                <c:pt idx="13">
                  <c:v>0.8</c:v>
                </c:pt>
                <c:pt idx="14" formatCode="0.0">
                  <c:v>-0.2</c:v>
                </c:pt>
                <c:pt idx="15">
                  <c:v>-0.3</c:v>
                </c:pt>
                <c:pt idx="16">
                  <c:v>1.5</c:v>
                </c:pt>
                <c:pt idx="17">
                  <c:v>2.2000000000000002</c:v>
                </c:pt>
                <c:pt idx="18">
                  <c:v>3.9</c:v>
                </c:pt>
                <c:pt idx="19">
                  <c:v>4.7</c:v>
                </c:pt>
                <c:pt idx="20">
                  <c:v>4.8</c:v>
                </c:pt>
                <c:pt idx="21">
                  <c:v>6.7</c:v>
                </c:pt>
                <c:pt idx="22">
                  <c:v>7.4</c:v>
                </c:pt>
                <c:pt idx="23">
                  <c:v>8.6</c:v>
                </c:pt>
                <c:pt idx="24">
                  <c:v>8.1999999999999993</c:v>
                </c:pt>
                <c:pt idx="25">
                  <c:v>6.5</c:v>
                </c:pt>
                <c:pt idx="26">
                  <c:v>6.2</c:v>
                </c:pt>
              </c:numCache>
            </c:numRef>
          </c:val>
          <c:extLst>
            <c:ext xmlns:c16="http://schemas.microsoft.com/office/drawing/2014/chart" uri="{C3380CC4-5D6E-409C-BE32-E72D297353CC}">
              <c16:uniqueId val="{00000003-964F-4B1D-B49A-D3495A8B744A}"/>
            </c:ext>
          </c:extLst>
        </c:ser>
        <c:dLbls>
          <c:showLegendKey val="0"/>
          <c:showVal val="0"/>
          <c:showCatName val="0"/>
          <c:showSerName val="0"/>
          <c:showPercent val="0"/>
          <c:showBubbleSize val="0"/>
        </c:dLbls>
        <c:gapWidth val="77"/>
        <c:axId val="249696640"/>
        <c:axId val="249698176"/>
      </c:barChart>
      <c:catAx>
        <c:axId val="249696640"/>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49698176"/>
        <c:crosses val="autoZero"/>
        <c:auto val="1"/>
        <c:lblAlgn val="ctr"/>
        <c:lblOffset val="100"/>
        <c:tickMarkSkip val="4"/>
        <c:noMultiLvlLbl val="0"/>
      </c:catAx>
      <c:valAx>
        <c:axId val="249698176"/>
        <c:scaling>
          <c:orientation val="minMax"/>
          <c:max val="13"/>
          <c:min val="-1"/>
        </c:scaling>
        <c:delete val="0"/>
        <c:axPos val="l"/>
        <c:majorGridlines>
          <c:spPr>
            <a:ln>
              <a:solidFill>
                <a:schemeClr val="tx2">
                  <a:lumMod val="40000"/>
                  <a:lumOff val="60000"/>
                </a:schemeClr>
              </a:solidFill>
            </a:ln>
          </c:spPr>
        </c:majorGridlines>
        <c:numFmt formatCode="#,##0.0" sourceLinked="0"/>
        <c:majorTickMark val="none"/>
        <c:minorTickMark val="none"/>
        <c:tickLblPos val="nextTo"/>
        <c:spPr>
          <a:ln w="15875">
            <a:noFill/>
          </a:ln>
        </c:spPr>
        <c:txPr>
          <a:bodyPr/>
          <a:lstStyle/>
          <a:p>
            <a:pPr>
              <a:defRPr sz="1050"/>
            </a:pPr>
            <a:endParaRPr lang="de-DE"/>
          </a:p>
        </c:txPr>
        <c:crossAx val="249696640"/>
        <c:crosses val="autoZero"/>
        <c:crossBetween val="between"/>
        <c:majorUnit val="1"/>
      </c:valAx>
      <c:spPr>
        <a:noFill/>
        <a:ln w="25400">
          <a:noFill/>
        </a:ln>
      </c:spPr>
    </c:plotArea>
    <c:plotVisOnly val="1"/>
    <c:dispBlanksAs val="gap"/>
    <c:showDLblsOverMax val="0"/>
  </c:chart>
  <c:spPr>
    <a:noFill/>
  </c:spPr>
  <c:txPr>
    <a:bodyPr/>
    <a:lstStyle/>
    <a:p>
      <a:pPr>
        <a:defRPr sz="1800"/>
      </a:pPr>
      <a:endParaRPr lang="de-DE"/>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Index 2020=100*, Quartalswerte</a:t>
            </a:r>
          </a:p>
          <a:p>
            <a:pPr algn="ctr">
              <a:defRPr sz="1600" b="1"/>
            </a:pPr>
            <a:r>
              <a:rPr lang="de-DE" sz="1050" b="0" dirty="0" smtClean="0"/>
              <a:t> (Veränderung </a:t>
            </a:r>
            <a:r>
              <a:rPr lang="de-DE" sz="1050" b="0" dirty="0" err="1" smtClean="0"/>
              <a:t>gg</a:t>
            </a:r>
            <a:r>
              <a:rPr lang="de-DE" sz="1050" b="0" dirty="0" smtClean="0"/>
              <a:t>. Vorjahr in Prozent)</a:t>
            </a:r>
          </a:p>
        </c:rich>
      </c:tx>
      <c:layout>
        <c:manualLayout>
          <c:xMode val="edge"/>
          <c:yMode val="edge"/>
          <c:x val="0.33789930674126073"/>
          <c:y val="0"/>
        </c:manualLayout>
      </c:layout>
      <c:overlay val="1"/>
    </c:title>
    <c:autoTitleDeleted val="0"/>
    <c:plotArea>
      <c:layout>
        <c:manualLayout>
          <c:layoutTarget val="inner"/>
          <c:xMode val="edge"/>
          <c:yMode val="edge"/>
          <c:x val="4.6925844134086701E-2"/>
          <c:y val="0.1382453943473142"/>
          <c:w val="0.95265252886334006"/>
          <c:h val="0.76451903950519051"/>
        </c:manualLayout>
      </c:layout>
      <c:barChart>
        <c:barDir val="col"/>
        <c:grouping val="clustered"/>
        <c:varyColors val="0"/>
        <c:ser>
          <c:idx val="0"/>
          <c:order val="0"/>
          <c:spPr>
            <a:solidFill>
              <a:srgbClr val="00628C"/>
            </a:solidFill>
          </c:spPr>
          <c:invertIfNegative val="0"/>
          <c:dPt>
            <c:idx val="13"/>
            <c:invertIfNegative val="0"/>
            <c:bubble3D val="0"/>
            <c:extLst>
              <c:ext xmlns:c16="http://schemas.microsoft.com/office/drawing/2014/chart" uri="{C3380CC4-5D6E-409C-BE32-E72D297353CC}">
                <c16:uniqueId val="{00000000-964F-4B1D-B49A-D3495A8B744A}"/>
              </c:ext>
            </c:extLst>
          </c:dPt>
          <c:dPt>
            <c:idx val="15"/>
            <c:invertIfNegative val="0"/>
            <c:bubble3D val="0"/>
            <c:extLst>
              <c:ext xmlns:c16="http://schemas.microsoft.com/office/drawing/2014/chart" uri="{C3380CC4-5D6E-409C-BE32-E72D297353CC}">
                <c16:uniqueId val="{00000001-964F-4B1D-B49A-D3495A8B744A}"/>
              </c:ext>
            </c:extLst>
          </c:dPt>
          <c:dPt>
            <c:idx val="16"/>
            <c:invertIfNegative val="0"/>
            <c:bubble3D val="0"/>
            <c:extLst>
              <c:ext xmlns:c16="http://schemas.microsoft.com/office/drawing/2014/chart" uri="{C3380CC4-5D6E-409C-BE32-E72D297353CC}">
                <c16:uniqueId val="{00000002-964F-4B1D-B49A-D3495A8B744A}"/>
              </c:ext>
            </c:extLst>
          </c:dPt>
          <c:dLbls>
            <c:numFmt formatCode="#,##0.0" sourceLinked="0"/>
            <c:spPr>
              <a:noFill/>
              <a:ln>
                <a:noFill/>
              </a:ln>
              <a:effectLst/>
            </c:spPr>
            <c:txPr>
              <a:bodyPr/>
              <a:lstStyle/>
              <a:p>
                <a:pPr>
                  <a:defRPr sz="1200" b="1">
                    <a:solidFill>
                      <a:schemeClr val="accent1"/>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val>
            <c:numRef>
              <c:f>Tabelle1!$B$2:$AC$2</c:f>
              <c:numCache>
                <c:formatCode>General</c:formatCode>
                <c:ptCount val="28"/>
                <c:pt idx="0">
                  <c:v>1.6</c:v>
                </c:pt>
                <c:pt idx="1">
                  <c:v>1.5</c:v>
                </c:pt>
                <c:pt idx="2">
                  <c:v>1.7</c:v>
                </c:pt>
                <c:pt idx="3">
                  <c:v>1.5</c:v>
                </c:pt>
                <c:pt idx="4">
                  <c:v>1.6</c:v>
                </c:pt>
                <c:pt idx="5">
                  <c:v>1.9</c:v>
                </c:pt>
                <c:pt idx="6">
                  <c:v>2.1</c:v>
                </c:pt>
                <c:pt idx="7">
                  <c:v>2.2999999999999998</c:v>
                </c:pt>
                <c:pt idx="8">
                  <c:v>1.6</c:v>
                </c:pt>
                <c:pt idx="9">
                  <c:v>1.8</c:v>
                </c:pt>
                <c:pt idx="10">
                  <c:v>1.5</c:v>
                </c:pt>
                <c:pt idx="11">
                  <c:v>1.2</c:v>
                </c:pt>
                <c:pt idx="12">
                  <c:v>1.6</c:v>
                </c:pt>
                <c:pt idx="13">
                  <c:v>0.8</c:v>
                </c:pt>
                <c:pt idx="14">
                  <c:v>0.2</c:v>
                </c:pt>
                <c:pt idx="15">
                  <c:v>0.1</c:v>
                </c:pt>
                <c:pt idx="16">
                  <c:v>1.7</c:v>
                </c:pt>
                <c:pt idx="17">
                  <c:v>2.4</c:v>
                </c:pt>
                <c:pt idx="18">
                  <c:v>3.6</c:v>
                </c:pt>
                <c:pt idx="19">
                  <c:v>4.3</c:v>
                </c:pt>
                <c:pt idx="20">
                  <c:v>4.2</c:v>
                </c:pt>
                <c:pt idx="21" formatCode="0.0">
                  <c:v>6.2</c:v>
                </c:pt>
                <c:pt idx="22">
                  <c:v>6.7</c:v>
                </c:pt>
                <c:pt idx="23">
                  <c:v>8.1999999999999993</c:v>
                </c:pt>
                <c:pt idx="24">
                  <c:v>8.3000000000000007</c:v>
                </c:pt>
                <c:pt idx="25" formatCode="0.0">
                  <c:v>6.9</c:v>
                </c:pt>
                <c:pt idx="26">
                  <c:v>6.8</c:v>
                </c:pt>
              </c:numCache>
            </c:numRef>
          </c:val>
          <c:extLst>
            <c:ext xmlns:c16="http://schemas.microsoft.com/office/drawing/2014/chart" uri="{C3380CC4-5D6E-409C-BE32-E72D297353CC}">
              <c16:uniqueId val="{00000003-964F-4B1D-B49A-D3495A8B744A}"/>
            </c:ext>
          </c:extLst>
        </c:ser>
        <c:dLbls>
          <c:showLegendKey val="0"/>
          <c:showVal val="0"/>
          <c:showCatName val="0"/>
          <c:showSerName val="0"/>
          <c:showPercent val="0"/>
          <c:showBubbleSize val="0"/>
        </c:dLbls>
        <c:gapWidth val="77"/>
        <c:axId val="249696640"/>
        <c:axId val="249698176"/>
      </c:barChart>
      <c:catAx>
        <c:axId val="249696640"/>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49698176"/>
        <c:crosses val="autoZero"/>
        <c:auto val="1"/>
        <c:lblAlgn val="ctr"/>
        <c:lblOffset val="100"/>
        <c:tickMarkSkip val="4"/>
        <c:noMultiLvlLbl val="0"/>
      </c:catAx>
      <c:valAx>
        <c:axId val="249698176"/>
        <c:scaling>
          <c:orientation val="minMax"/>
          <c:max val="12"/>
          <c:min val="0"/>
        </c:scaling>
        <c:delete val="0"/>
        <c:axPos val="l"/>
        <c:majorGridlines>
          <c:spPr>
            <a:ln>
              <a:solidFill>
                <a:schemeClr val="tx2">
                  <a:lumMod val="40000"/>
                  <a:lumOff val="60000"/>
                </a:schemeClr>
              </a:solidFill>
            </a:ln>
          </c:spPr>
        </c:majorGridlines>
        <c:numFmt formatCode="#,##0.0" sourceLinked="0"/>
        <c:majorTickMark val="none"/>
        <c:minorTickMark val="none"/>
        <c:tickLblPos val="nextTo"/>
        <c:spPr>
          <a:ln w="15875">
            <a:noFill/>
          </a:ln>
        </c:spPr>
        <c:txPr>
          <a:bodyPr/>
          <a:lstStyle/>
          <a:p>
            <a:pPr>
              <a:defRPr sz="1050"/>
            </a:pPr>
            <a:endParaRPr lang="de-DE"/>
          </a:p>
        </c:txPr>
        <c:crossAx val="249696640"/>
        <c:crosses val="autoZero"/>
        <c:crossBetween val="between"/>
        <c:majorUnit val="1"/>
      </c:valAx>
      <c:spPr>
        <a:noFill/>
        <a:ln w="25400">
          <a:noFill/>
        </a:ln>
      </c:spPr>
    </c:plotArea>
    <c:plotVisOnly val="1"/>
    <c:dispBlanksAs val="gap"/>
    <c:showDLblsOverMax val="0"/>
  </c:chart>
  <c:spPr>
    <a:noFill/>
  </c:spPr>
  <c:txPr>
    <a:bodyPr/>
    <a:lstStyle/>
    <a:p>
      <a:pPr>
        <a:defRPr sz="1800"/>
      </a:pPr>
      <a:endParaRPr lang="de-DE"/>
    </a:p>
  </c:txPr>
  <c:externalData r:id="rId1">
    <c:autoUpdate val="0"/>
  </c:externalData>
  <c:userShapes r:id="rId2"/>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Entwicklung ausgesuchter Preisindizes</a:t>
            </a:r>
          </a:p>
          <a:p>
            <a:pPr algn="ctr">
              <a:defRPr sz="1600" b="1"/>
            </a:pPr>
            <a:r>
              <a:rPr lang="de-DE" sz="1050" b="0" dirty="0" smtClean="0"/>
              <a:t>(Veränderung zum Vorjahr in %)</a:t>
            </a:r>
          </a:p>
        </c:rich>
      </c:tx>
      <c:layout>
        <c:manualLayout>
          <c:xMode val="edge"/>
          <c:yMode val="edge"/>
          <c:x val="0.32686254969540673"/>
          <c:y val="0"/>
        </c:manualLayout>
      </c:layout>
      <c:overlay val="1"/>
    </c:title>
    <c:autoTitleDeleted val="0"/>
    <c:plotArea>
      <c:layout>
        <c:manualLayout>
          <c:layoutTarget val="inner"/>
          <c:xMode val="edge"/>
          <c:yMode val="edge"/>
          <c:x val="4.6925844134086701E-2"/>
          <c:y val="0.12731897349142959"/>
          <c:w val="0.95246531541974044"/>
          <c:h val="0.77725041195166078"/>
        </c:manualLayout>
      </c:layout>
      <c:lineChart>
        <c:grouping val="standard"/>
        <c:varyColors val="0"/>
        <c:ser>
          <c:idx val="0"/>
          <c:order val="0"/>
          <c:tx>
            <c:strRef>
              <c:f>Tabelle1!$A$2</c:f>
              <c:strCache>
                <c:ptCount val="1"/>
                <c:pt idx="0">
                  <c:v>Verbraucherpreisindex</c:v>
                </c:pt>
              </c:strCache>
            </c:strRef>
          </c:tx>
          <c:spPr>
            <a:ln w="28575">
              <a:solidFill>
                <a:schemeClr val="accent2"/>
              </a:solidFill>
            </a:ln>
          </c:spPr>
          <c:marker>
            <c:symbol val="none"/>
          </c:marker>
          <c:cat>
            <c:strRef>
              <c:f>Tabelle1!$B$1:$EC$1</c:f>
              <c:strCache>
                <c:ptCount val="132"/>
                <c:pt idx="0">
                  <c:v>2013-1</c:v>
                </c:pt>
                <c:pt idx="1">
                  <c:v>2013-2</c:v>
                </c:pt>
                <c:pt idx="2">
                  <c:v>2013-3</c:v>
                </c:pt>
                <c:pt idx="3">
                  <c:v>2013-4</c:v>
                </c:pt>
                <c:pt idx="4">
                  <c:v>2013-5</c:v>
                </c:pt>
                <c:pt idx="5">
                  <c:v>2013-6</c:v>
                </c:pt>
                <c:pt idx="6">
                  <c:v>2013-7</c:v>
                </c:pt>
                <c:pt idx="7">
                  <c:v>2013-8</c:v>
                </c:pt>
                <c:pt idx="8">
                  <c:v>2013-9</c:v>
                </c:pt>
                <c:pt idx="9">
                  <c:v>2013-10</c:v>
                </c:pt>
                <c:pt idx="10">
                  <c:v>2013-11</c:v>
                </c:pt>
                <c:pt idx="11">
                  <c:v>2013-12</c:v>
                </c:pt>
                <c:pt idx="12">
                  <c:v>2014-1</c:v>
                </c:pt>
                <c:pt idx="13">
                  <c:v>2014-2</c:v>
                </c:pt>
                <c:pt idx="14">
                  <c:v>2014-3</c:v>
                </c:pt>
                <c:pt idx="15">
                  <c:v>2014-4</c:v>
                </c:pt>
                <c:pt idx="16">
                  <c:v>2014-5</c:v>
                </c:pt>
                <c:pt idx="17">
                  <c:v>2014-6</c:v>
                </c:pt>
                <c:pt idx="18">
                  <c:v>2014-7</c:v>
                </c:pt>
                <c:pt idx="19">
                  <c:v>2014-8</c:v>
                </c:pt>
                <c:pt idx="20">
                  <c:v>2014-9</c:v>
                </c:pt>
                <c:pt idx="21">
                  <c:v>2014-10</c:v>
                </c:pt>
                <c:pt idx="22">
                  <c:v>2014-11</c:v>
                </c:pt>
                <c:pt idx="23">
                  <c:v>2014-12</c:v>
                </c:pt>
                <c:pt idx="24">
                  <c:v>2015-01</c:v>
                </c:pt>
                <c:pt idx="25">
                  <c:v>2015-02</c:v>
                </c:pt>
                <c:pt idx="26">
                  <c:v>2015-03</c:v>
                </c:pt>
                <c:pt idx="27">
                  <c:v>2015-04</c:v>
                </c:pt>
                <c:pt idx="28">
                  <c:v>2015-05</c:v>
                </c:pt>
                <c:pt idx="29">
                  <c:v>2015-06</c:v>
                </c:pt>
                <c:pt idx="30">
                  <c:v>2015-07</c:v>
                </c:pt>
                <c:pt idx="31">
                  <c:v>2015-08</c:v>
                </c:pt>
                <c:pt idx="32">
                  <c:v>2015-09</c:v>
                </c:pt>
                <c:pt idx="33">
                  <c:v>2015-10</c:v>
                </c:pt>
                <c:pt idx="34">
                  <c:v>2015-11</c:v>
                </c:pt>
                <c:pt idx="35">
                  <c:v>2015-12</c:v>
                </c:pt>
                <c:pt idx="36">
                  <c:v>2016-01</c:v>
                </c:pt>
                <c:pt idx="37">
                  <c:v>2016-02</c:v>
                </c:pt>
                <c:pt idx="38">
                  <c:v>2016-03</c:v>
                </c:pt>
                <c:pt idx="39">
                  <c:v>2016-04</c:v>
                </c:pt>
                <c:pt idx="40">
                  <c:v>2016-05</c:v>
                </c:pt>
                <c:pt idx="41">
                  <c:v>2016-06</c:v>
                </c:pt>
                <c:pt idx="42">
                  <c:v>2016-07</c:v>
                </c:pt>
                <c:pt idx="43">
                  <c:v>2016-08</c:v>
                </c:pt>
                <c:pt idx="44">
                  <c:v>2016-09</c:v>
                </c:pt>
                <c:pt idx="45">
                  <c:v>2016-10</c:v>
                </c:pt>
                <c:pt idx="46">
                  <c:v>2016-11</c:v>
                </c:pt>
                <c:pt idx="47">
                  <c:v>2016-12</c:v>
                </c:pt>
                <c:pt idx="48">
                  <c:v>2017-01</c:v>
                </c:pt>
                <c:pt idx="49">
                  <c:v>2017-02</c:v>
                </c:pt>
                <c:pt idx="50">
                  <c:v>2017-03</c:v>
                </c:pt>
                <c:pt idx="51">
                  <c:v>2017-04</c:v>
                </c:pt>
                <c:pt idx="52">
                  <c:v>2017-05</c:v>
                </c:pt>
                <c:pt idx="53">
                  <c:v>2017-06</c:v>
                </c:pt>
                <c:pt idx="54">
                  <c:v>2017-07</c:v>
                </c:pt>
                <c:pt idx="55">
                  <c:v>2017-08</c:v>
                </c:pt>
                <c:pt idx="56">
                  <c:v>2017-09</c:v>
                </c:pt>
                <c:pt idx="57">
                  <c:v>2017-10</c:v>
                </c:pt>
                <c:pt idx="58">
                  <c:v>2017-11</c:v>
                </c:pt>
                <c:pt idx="59">
                  <c:v>2017-12</c:v>
                </c:pt>
                <c:pt idx="60">
                  <c:v>2018-01</c:v>
                </c:pt>
                <c:pt idx="61">
                  <c:v>2018-02</c:v>
                </c:pt>
                <c:pt idx="62">
                  <c:v>2018-03</c:v>
                </c:pt>
                <c:pt idx="63">
                  <c:v>2018-04</c:v>
                </c:pt>
                <c:pt idx="64">
                  <c:v>2018-05</c:v>
                </c:pt>
                <c:pt idx="65">
                  <c:v>2018-06</c:v>
                </c:pt>
                <c:pt idx="66">
                  <c:v>2018-07</c:v>
                </c:pt>
                <c:pt idx="67">
                  <c:v>2018-08</c:v>
                </c:pt>
                <c:pt idx="68">
                  <c:v>2018-09</c:v>
                </c:pt>
                <c:pt idx="69">
                  <c:v>2018-10</c:v>
                </c:pt>
                <c:pt idx="70">
                  <c:v>2018-11</c:v>
                </c:pt>
                <c:pt idx="71">
                  <c:v>2018-12</c:v>
                </c:pt>
                <c:pt idx="72">
                  <c:v>2019-01</c:v>
                </c:pt>
                <c:pt idx="73">
                  <c:v>2019-02</c:v>
                </c:pt>
                <c:pt idx="74">
                  <c:v>2019-03</c:v>
                </c:pt>
                <c:pt idx="75">
                  <c:v>2019-04</c:v>
                </c:pt>
                <c:pt idx="76">
                  <c:v>2019-05</c:v>
                </c:pt>
                <c:pt idx="77">
                  <c:v>2019-06</c:v>
                </c:pt>
                <c:pt idx="78">
                  <c:v>2019-07</c:v>
                </c:pt>
                <c:pt idx="79">
                  <c:v>2019-08</c:v>
                </c:pt>
                <c:pt idx="80">
                  <c:v>2019-09</c:v>
                </c:pt>
                <c:pt idx="81">
                  <c:v>2019-10</c:v>
                </c:pt>
                <c:pt idx="82">
                  <c:v>2019-11</c:v>
                </c:pt>
                <c:pt idx="83">
                  <c:v>2019-12</c:v>
                </c:pt>
                <c:pt idx="84">
                  <c:v>2020-01</c:v>
                </c:pt>
                <c:pt idx="85">
                  <c:v>2020-02</c:v>
                </c:pt>
                <c:pt idx="86">
                  <c:v>2020-03</c:v>
                </c:pt>
                <c:pt idx="87">
                  <c:v>2020-04</c:v>
                </c:pt>
                <c:pt idx="88">
                  <c:v>2020-05</c:v>
                </c:pt>
                <c:pt idx="89">
                  <c:v>2020-06</c:v>
                </c:pt>
                <c:pt idx="90">
                  <c:v>2020-07</c:v>
                </c:pt>
                <c:pt idx="91">
                  <c:v>2020-08</c:v>
                </c:pt>
                <c:pt idx="92">
                  <c:v>2020-09</c:v>
                </c:pt>
                <c:pt idx="93">
                  <c:v>2020-10</c:v>
                </c:pt>
                <c:pt idx="94">
                  <c:v>2020-11</c:v>
                </c:pt>
                <c:pt idx="95">
                  <c:v>2020-12</c:v>
                </c:pt>
                <c:pt idx="96">
                  <c:v>2021-1</c:v>
                </c:pt>
                <c:pt idx="97">
                  <c:v>2021-2</c:v>
                </c:pt>
                <c:pt idx="98">
                  <c:v>2021-3</c:v>
                </c:pt>
                <c:pt idx="99">
                  <c:v>2021-4</c:v>
                </c:pt>
                <c:pt idx="100">
                  <c:v>2021-5</c:v>
                </c:pt>
                <c:pt idx="101">
                  <c:v>2021-6</c:v>
                </c:pt>
                <c:pt idx="102">
                  <c:v>2021-7</c:v>
                </c:pt>
                <c:pt idx="103">
                  <c:v>2021-8</c:v>
                </c:pt>
                <c:pt idx="104">
                  <c:v>2021-9</c:v>
                </c:pt>
                <c:pt idx="105">
                  <c:v>2021-10</c:v>
                </c:pt>
                <c:pt idx="106">
                  <c:v>2021-11</c:v>
                </c:pt>
                <c:pt idx="107">
                  <c:v>2021-12</c:v>
                </c:pt>
                <c:pt idx="108">
                  <c:v>2022-1</c:v>
                </c:pt>
                <c:pt idx="109">
                  <c:v>2022-2</c:v>
                </c:pt>
                <c:pt idx="110">
                  <c:v>2022-3</c:v>
                </c:pt>
                <c:pt idx="111">
                  <c:v>2022-4</c:v>
                </c:pt>
                <c:pt idx="112">
                  <c:v>2022-5</c:v>
                </c:pt>
                <c:pt idx="113">
                  <c:v>2022-6</c:v>
                </c:pt>
                <c:pt idx="114">
                  <c:v>2022-7</c:v>
                </c:pt>
                <c:pt idx="115">
                  <c:v>2022-8</c:v>
                </c:pt>
                <c:pt idx="116">
                  <c:v>2022-9</c:v>
                </c:pt>
                <c:pt idx="117">
                  <c:v>2022-10</c:v>
                </c:pt>
                <c:pt idx="118">
                  <c:v>2022-11</c:v>
                </c:pt>
                <c:pt idx="119">
                  <c:v>2022-12</c:v>
                </c:pt>
                <c:pt idx="120">
                  <c:v>2023-1</c:v>
                </c:pt>
                <c:pt idx="121">
                  <c:v>2023-2</c:v>
                </c:pt>
                <c:pt idx="122">
                  <c:v>2023-3</c:v>
                </c:pt>
                <c:pt idx="123">
                  <c:v>2023-4</c:v>
                </c:pt>
                <c:pt idx="124">
                  <c:v>2023-5</c:v>
                </c:pt>
                <c:pt idx="125">
                  <c:v>2023-6</c:v>
                </c:pt>
                <c:pt idx="126">
                  <c:v>2023-7</c:v>
                </c:pt>
                <c:pt idx="127">
                  <c:v>2023-8</c:v>
                </c:pt>
                <c:pt idx="128">
                  <c:v>2023-9</c:v>
                </c:pt>
                <c:pt idx="129">
                  <c:v>2023-10</c:v>
                </c:pt>
                <c:pt idx="130">
                  <c:v>2023-11</c:v>
                </c:pt>
                <c:pt idx="131">
                  <c:v>2023-12</c:v>
                </c:pt>
              </c:strCache>
            </c:strRef>
          </c:cat>
          <c:val>
            <c:numRef>
              <c:f>Tabelle1!$B$2:$EC$2</c:f>
              <c:numCache>
                <c:formatCode>General</c:formatCode>
                <c:ptCount val="132"/>
                <c:pt idx="0">
                  <c:v>1.7</c:v>
                </c:pt>
                <c:pt idx="1">
                  <c:v>1.6</c:v>
                </c:pt>
                <c:pt idx="2">
                  <c:v>1.3</c:v>
                </c:pt>
                <c:pt idx="3">
                  <c:v>1.1000000000000001</c:v>
                </c:pt>
                <c:pt idx="4">
                  <c:v>1.7</c:v>
                </c:pt>
                <c:pt idx="5">
                  <c:v>1.9</c:v>
                </c:pt>
                <c:pt idx="6">
                  <c:v>1.9</c:v>
                </c:pt>
                <c:pt idx="7">
                  <c:v>1.5</c:v>
                </c:pt>
                <c:pt idx="8">
                  <c:v>1.4</c:v>
                </c:pt>
                <c:pt idx="9">
                  <c:v>1.2</c:v>
                </c:pt>
                <c:pt idx="10">
                  <c:v>1.3</c:v>
                </c:pt>
                <c:pt idx="11">
                  <c:v>1.4</c:v>
                </c:pt>
                <c:pt idx="12">
                  <c:v>1.4</c:v>
                </c:pt>
                <c:pt idx="13">
                  <c:v>1.2</c:v>
                </c:pt>
                <c:pt idx="14">
                  <c:v>1.1000000000000001</c:v>
                </c:pt>
                <c:pt idx="15">
                  <c:v>1.4</c:v>
                </c:pt>
                <c:pt idx="16">
                  <c:v>0.8</c:v>
                </c:pt>
                <c:pt idx="17">
                  <c:v>1</c:v>
                </c:pt>
                <c:pt idx="18">
                  <c:v>0.8</c:v>
                </c:pt>
                <c:pt idx="19">
                  <c:v>0.9</c:v>
                </c:pt>
                <c:pt idx="20">
                  <c:v>0.9</c:v>
                </c:pt>
                <c:pt idx="21">
                  <c:v>0.8</c:v>
                </c:pt>
                <c:pt idx="22">
                  <c:v>0.6</c:v>
                </c:pt>
                <c:pt idx="23">
                  <c:v>0.2</c:v>
                </c:pt>
                <c:pt idx="24">
                  <c:v>-0.3</c:v>
                </c:pt>
                <c:pt idx="25">
                  <c:v>0</c:v>
                </c:pt>
                <c:pt idx="26">
                  <c:v>0.2</c:v>
                </c:pt>
                <c:pt idx="27">
                  <c:v>0.8</c:v>
                </c:pt>
                <c:pt idx="28">
                  <c:v>1.2</c:v>
                </c:pt>
                <c:pt idx="29">
                  <c:v>0.9</c:v>
                </c:pt>
                <c:pt idx="30">
                  <c:v>0.9</c:v>
                </c:pt>
                <c:pt idx="31">
                  <c:v>0.8</c:v>
                </c:pt>
                <c:pt idx="32">
                  <c:v>0.6</c:v>
                </c:pt>
                <c:pt idx="33">
                  <c:v>0.9</c:v>
                </c:pt>
                <c:pt idx="34">
                  <c:v>0.2</c:v>
                </c:pt>
                <c:pt idx="35">
                  <c:v>0.2</c:v>
                </c:pt>
                <c:pt idx="36">
                  <c:v>0.5</c:v>
                </c:pt>
                <c:pt idx="37">
                  <c:v>0.1</c:v>
                </c:pt>
                <c:pt idx="38">
                  <c:v>0.3</c:v>
                </c:pt>
                <c:pt idx="39">
                  <c:v>-0.1</c:v>
                </c:pt>
                <c:pt idx="40">
                  <c:v>0.2</c:v>
                </c:pt>
                <c:pt idx="41">
                  <c:v>0.3</c:v>
                </c:pt>
                <c:pt idx="42">
                  <c:v>0.5</c:v>
                </c:pt>
                <c:pt idx="43">
                  <c:v>0.4</c:v>
                </c:pt>
                <c:pt idx="44">
                  <c:v>0.6</c:v>
                </c:pt>
                <c:pt idx="45">
                  <c:v>0.8</c:v>
                </c:pt>
                <c:pt idx="46">
                  <c:v>0.8</c:v>
                </c:pt>
                <c:pt idx="47">
                  <c:v>1.5</c:v>
                </c:pt>
                <c:pt idx="48">
                  <c:v>1.6</c:v>
                </c:pt>
                <c:pt idx="49">
                  <c:v>1.9</c:v>
                </c:pt>
                <c:pt idx="50">
                  <c:v>1.4</c:v>
                </c:pt>
                <c:pt idx="51">
                  <c:v>1.7</c:v>
                </c:pt>
                <c:pt idx="52">
                  <c:v>1.2</c:v>
                </c:pt>
                <c:pt idx="53">
                  <c:v>1.4</c:v>
                </c:pt>
                <c:pt idx="54">
                  <c:v>1.4</c:v>
                </c:pt>
                <c:pt idx="55">
                  <c:v>1.6</c:v>
                </c:pt>
                <c:pt idx="56">
                  <c:v>1.7</c:v>
                </c:pt>
                <c:pt idx="57">
                  <c:v>1.3</c:v>
                </c:pt>
                <c:pt idx="58">
                  <c:v>1.6</c:v>
                </c:pt>
                <c:pt idx="59">
                  <c:v>1.4</c:v>
                </c:pt>
                <c:pt idx="60">
                  <c:v>1.4</c:v>
                </c:pt>
                <c:pt idx="61">
                  <c:v>1.1000000000000001</c:v>
                </c:pt>
                <c:pt idx="62">
                  <c:v>1.5</c:v>
                </c:pt>
                <c:pt idx="63">
                  <c:v>1.3</c:v>
                </c:pt>
                <c:pt idx="64">
                  <c:v>2.1</c:v>
                </c:pt>
                <c:pt idx="65">
                  <c:v>1.9</c:v>
                </c:pt>
                <c:pt idx="66">
                  <c:v>1.9</c:v>
                </c:pt>
                <c:pt idx="67">
                  <c:v>1.9</c:v>
                </c:pt>
                <c:pt idx="68">
                  <c:v>1.9</c:v>
                </c:pt>
                <c:pt idx="69">
                  <c:v>2.2999999999999998</c:v>
                </c:pt>
                <c:pt idx="70">
                  <c:v>2.1</c:v>
                </c:pt>
                <c:pt idx="71">
                  <c:v>1.6</c:v>
                </c:pt>
                <c:pt idx="72">
                  <c:v>1.4</c:v>
                </c:pt>
                <c:pt idx="73">
                  <c:v>1.5</c:v>
                </c:pt>
                <c:pt idx="74">
                  <c:v>1.3</c:v>
                </c:pt>
                <c:pt idx="75">
                  <c:v>2</c:v>
                </c:pt>
                <c:pt idx="76">
                  <c:v>1.4</c:v>
                </c:pt>
                <c:pt idx="77">
                  <c:v>1.6</c:v>
                </c:pt>
                <c:pt idx="78">
                  <c:v>1.7</c:v>
                </c:pt>
                <c:pt idx="79">
                  <c:v>1.4</c:v>
                </c:pt>
                <c:pt idx="80">
                  <c:v>1.2</c:v>
                </c:pt>
                <c:pt idx="81">
                  <c:v>1.1000000000000001</c:v>
                </c:pt>
                <c:pt idx="82">
                  <c:v>1.1000000000000001</c:v>
                </c:pt>
                <c:pt idx="83">
                  <c:v>1.5</c:v>
                </c:pt>
                <c:pt idx="84">
                  <c:v>1.7</c:v>
                </c:pt>
                <c:pt idx="85">
                  <c:v>1.7</c:v>
                </c:pt>
                <c:pt idx="86">
                  <c:v>1.4</c:v>
                </c:pt>
                <c:pt idx="87">
                  <c:v>0.9</c:v>
                </c:pt>
                <c:pt idx="88">
                  <c:v>0.6</c:v>
                </c:pt>
                <c:pt idx="89">
                  <c:v>0.9</c:v>
                </c:pt>
                <c:pt idx="90">
                  <c:v>-0.1</c:v>
                </c:pt>
                <c:pt idx="91">
                  <c:v>0</c:v>
                </c:pt>
                <c:pt idx="92">
                  <c:v>-0.2</c:v>
                </c:pt>
                <c:pt idx="93">
                  <c:v>-0.2</c:v>
                </c:pt>
                <c:pt idx="94">
                  <c:v>-0.3</c:v>
                </c:pt>
                <c:pt idx="95">
                  <c:v>-0.3</c:v>
                </c:pt>
                <c:pt idx="96">
                  <c:v>1.2</c:v>
                </c:pt>
                <c:pt idx="97">
                  <c:v>1.5</c:v>
                </c:pt>
                <c:pt idx="98">
                  <c:v>1.8</c:v>
                </c:pt>
                <c:pt idx="99">
                  <c:v>2</c:v>
                </c:pt>
                <c:pt idx="100">
                  <c:v>2.2000000000000002</c:v>
                </c:pt>
                <c:pt idx="101">
                  <c:v>2.4</c:v>
                </c:pt>
                <c:pt idx="102">
                  <c:v>3.7</c:v>
                </c:pt>
                <c:pt idx="103">
                  <c:v>3.8</c:v>
                </c:pt>
                <c:pt idx="104">
                  <c:v>4.0999999999999996</c:v>
                </c:pt>
                <c:pt idx="105">
                  <c:v>4.4000000000000004</c:v>
                </c:pt>
                <c:pt idx="106">
                  <c:v>4.8</c:v>
                </c:pt>
                <c:pt idx="107">
                  <c:v>4.9000000000000004</c:v>
                </c:pt>
                <c:pt idx="108">
                  <c:v>4.2</c:v>
                </c:pt>
                <c:pt idx="109">
                  <c:v>4.3</c:v>
                </c:pt>
                <c:pt idx="110">
                  <c:v>5.9</c:v>
                </c:pt>
                <c:pt idx="111">
                  <c:v>6.3</c:v>
                </c:pt>
                <c:pt idx="112">
                  <c:v>7</c:v>
                </c:pt>
                <c:pt idx="113">
                  <c:v>6.7</c:v>
                </c:pt>
                <c:pt idx="114">
                  <c:v>6.7</c:v>
                </c:pt>
                <c:pt idx="115">
                  <c:v>7</c:v>
                </c:pt>
                <c:pt idx="116" formatCode="0.0">
                  <c:v>8.6</c:v>
                </c:pt>
                <c:pt idx="117">
                  <c:v>8.8000000000000007</c:v>
                </c:pt>
                <c:pt idx="118">
                  <c:v>8.8000000000000007</c:v>
                </c:pt>
                <c:pt idx="119">
                  <c:v>8.1</c:v>
                </c:pt>
                <c:pt idx="120">
                  <c:v>8.6999999999999993</c:v>
                </c:pt>
                <c:pt idx="121">
                  <c:v>8.6999999999999993</c:v>
                </c:pt>
                <c:pt idx="122">
                  <c:v>7.4</c:v>
                </c:pt>
                <c:pt idx="123">
                  <c:v>7.2</c:v>
                </c:pt>
                <c:pt idx="124">
                  <c:v>6.1</c:v>
                </c:pt>
                <c:pt idx="125">
                  <c:v>6.4</c:v>
                </c:pt>
                <c:pt idx="126">
                  <c:v>6.2</c:v>
                </c:pt>
              </c:numCache>
            </c:numRef>
          </c:val>
          <c:smooth val="0"/>
          <c:extLst>
            <c:ext xmlns:c16="http://schemas.microsoft.com/office/drawing/2014/chart" uri="{C3380CC4-5D6E-409C-BE32-E72D297353CC}">
              <c16:uniqueId val="{00000000-0951-4562-BB0C-995F3A2DA49B}"/>
            </c:ext>
          </c:extLst>
        </c:ser>
        <c:ser>
          <c:idx val="1"/>
          <c:order val="1"/>
          <c:tx>
            <c:strRef>
              <c:f>Tabelle1!$A$3</c:f>
              <c:strCache>
                <c:ptCount val="1"/>
                <c:pt idx="0">
                  <c:v>Index der Einfuhrpreise</c:v>
                </c:pt>
              </c:strCache>
            </c:strRef>
          </c:tx>
          <c:spPr>
            <a:ln w="28575">
              <a:solidFill>
                <a:schemeClr val="accent1"/>
              </a:solidFill>
            </a:ln>
          </c:spPr>
          <c:marker>
            <c:symbol val="none"/>
          </c:marker>
          <c:cat>
            <c:strRef>
              <c:f>Tabelle1!$B$1:$EC$1</c:f>
              <c:strCache>
                <c:ptCount val="132"/>
                <c:pt idx="0">
                  <c:v>2013-1</c:v>
                </c:pt>
                <c:pt idx="1">
                  <c:v>2013-2</c:v>
                </c:pt>
                <c:pt idx="2">
                  <c:v>2013-3</c:v>
                </c:pt>
                <c:pt idx="3">
                  <c:v>2013-4</c:v>
                </c:pt>
                <c:pt idx="4">
                  <c:v>2013-5</c:v>
                </c:pt>
                <c:pt idx="5">
                  <c:v>2013-6</c:v>
                </c:pt>
                <c:pt idx="6">
                  <c:v>2013-7</c:v>
                </c:pt>
                <c:pt idx="7">
                  <c:v>2013-8</c:v>
                </c:pt>
                <c:pt idx="8">
                  <c:v>2013-9</c:v>
                </c:pt>
                <c:pt idx="9">
                  <c:v>2013-10</c:v>
                </c:pt>
                <c:pt idx="10">
                  <c:v>2013-11</c:v>
                </c:pt>
                <c:pt idx="11">
                  <c:v>2013-12</c:v>
                </c:pt>
                <c:pt idx="12">
                  <c:v>2014-1</c:v>
                </c:pt>
                <c:pt idx="13">
                  <c:v>2014-2</c:v>
                </c:pt>
                <c:pt idx="14">
                  <c:v>2014-3</c:v>
                </c:pt>
                <c:pt idx="15">
                  <c:v>2014-4</c:v>
                </c:pt>
                <c:pt idx="16">
                  <c:v>2014-5</c:v>
                </c:pt>
                <c:pt idx="17">
                  <c:v>2014-6</c:v>
                </c:pt>
                <c:pt idx="18">
                  <c:v>2014-7</c:v>
                </c:pt>
                <c:pt idx="19">
                  <c:v>2014-8</c:v>
                </c:pt>
                <c:pt idx="20">
                  <c:v>2014-9</c:v>
                </c:pt>
                <c:pt idx="21">
                  <c:v>2014-10</c:v>
                </c:pt>
                <c:pt idx="22">
                  <c:v>2014-11</c:v>
                </c:pt>
                <c:pt idx="23">
                  <c:v>2014-12</c:v>
                </c:pt>
                <c:pt idx="24">
                  <c:v>2015-01</c:v>
                </c:pt>
                <c:pt idx="25">
                  <c:v>2015-02</c:v>
                </c:pt>
                <c:pt idx="26">
                  <c:v>2015-03</c:v>
                </c:pt>
                <c:pt idx="27">
                  <c:v>2015-04</c:v>
                </c:pt>
                <c:pt idx="28">
                  <c:v>2015-05</c:v>
                </c:pt>
                <c:pt idx="29">
                  <c:v>2015-06</c:v>
                </c:pt>
                <c:pt idx="30">
                  <c:v>2015-07</c:v>
                </c:pt>
                <c:pt idx="31">
                  <c:v>2015-08</c:v>
                </c:pt>
                <c:pt idx="32">
                  <c:v>2015-09</c:v>
                </c:pt>
                <c:pt idx="33">
                  <c:v>2015-10</c:v>
                </c:pt>
                <c:pt idx="34">
                  <c:v>2015-11</c:v>
                </c:pt>
                <c:pt idx="35">
                  <c:v>2015-12</c:v>
                </c:pt>
                <c:pt idx="36">
                  <c:v>2016-01</c:v>
                </c:pt>
                <c:pt idx="37">
                  <c:v>2016-02</c:v>
                </c:pt>
                <c:pt idx="38">
                  <c:v>2016-03</c:v>
                </c:pt>
                <c:pt idx="39">
                  <c:v>2016-04</c:v>
                </c:pt>
                <c:pt idx="40">
                  <c:v>2016-05</c:v>
                </c:pt>
                <c:pt idx="41">
                  <c:v>2016-06</c:v>
                </c:pt>
                <c:pt idx="42">
                  <c:v>2016-07</c:v>
                </c:pt>
                <c:pt idx="43">
                  <c:v>2016-08</c:v>
                </c:pt>
                <c:pt idx="44">
                  <c:v>2016-09</c:v>
                </c:pt>
                <c:pt idx="45">
                  <c:v>2016-10</c:v>
                </c:pt>
                <c:pt idx="46">
                  <c:v>2016-11</c:v>
                </c:pt>
                <c:pt idx="47">
                  <c:v>2016-12</c:v>
                </c:pt>
                <c:pt idx="48">
                  <c:v>2017-01</c:v>
                </c:pt>
                <c:pt idx="49">
                  <c:v>2017-02</c:v>
                </c:pt>
                <c:pt idx="50">
                  <c:v>2017-03</c:v>
                </c:pt>
                <c:pt idx="51">
                  <c:v>2017-04</c:v>
                </c:pt>
                <c:pt idx="52">
                  <c:v>2017-05</c:v>
                </c:pt>
                <c:pt idx="53">
                  <c:v>2017-06</c:v>
                </c:pt>
                <c:pt idx="54">
                  <c:v>2017-07</c:v>
                </c:pt>
                <c:pt idx="55">
                  <c:v>2017-08</c:v>
                </c:pt>
                <c:pt idx="56">
                  <c:v>2017-09</c:v>
                </c:pt>
                <c:pt idx="57">
                  <c:v>2017-10</c:v>
                </c:pt>
                <c:pt idx="58">
                  <c:v>2017-11</c:v>
                </c:pt>
                <c:pt idx="59">
                  <c:v>2017-12</c:v>
                </c:pt>
                <c:pt idx="60">
                  <c:v>2018-01</c:v>
                </c:pt>
                <c:pt idx="61">
                  <c:v>2018-02</c:v>
                </c:pt>
                <c:pt idx="62">
                  <c:v>2018-03</c:v>
                </c:pt>
                <c:pt idx="63">
                  <c:v>2018-04</c:v>
                </c:pt>
                <c:pt idx="64">
                  <c:v>2018-05</c:v>
                </c:pt>
                <c:pt idx="65">
                  <c:v>2018-06</c:v>
                </c:pt>
                <c:pt idx="66">
                  <c:v>2018-07</c:v>
                </c:pt>
                <c:pt idx="67">
                  <c:v>2018-08</c:v>
                </c:pt>
                <c:pt idx="68">
                  <c:v>2018-09</c:v>
                </c:pt>
                <c:pt idx="69">
                  <c:v>2018-10</c:v>
                </c:pt>
                <c:pt idx="70">
                  <c:v>2018-11</c:v>
                </c:pt>
                <c:pt idx="71">
                  <c:v>2018-12</c:v>
                </c:pt>
                <c:pt idx="72">
                  <c:v>2019-01</c:v>
                </c:pt>
                <c:pt idx="73">
                  <c:v>2019-02</c:v>
                </c:pt>
                <c:pt idx="74">
                  <c:v>2019-03</c:v>
                </c:pt>
                <c:pt idx="75">
                  <c:v>2019-04</c:v>
                </c:pt>
                <c:pt idx="76">
                  <c:v>2019-05</c:v>
                </c:pt>
                <c:pt idx="77">
                  <c:v>2019-06</c:v>
                </c:pt>
                <c:pt idx="78">
                  <c:v>2019-07</c:v>
                </c:pt>
                <c:pt idx="79">
                  <c:v>2019-08</c:v>
                </c:pt>
                <c:pt idx="80">
                  <c:v>2019-09</c:v>
                </c:pt>
                <c:pt idx="81">
                  <c:v>2019-10</c:v>
                </c:pt>
                <c:pt idx="82">
                  <c:v>2019-11</c:v>
                </c:pt>
                <c:pt idx="83">
                  <c:v>2019-12</c:v>
                </c:pt>
                <c:pt idx="84">
                  <c:v>2020-01</c:v>
                </c:pt>
                <c:pt idx="85">
                  <c:v>2020-02</c:v>
                </c:pt>
                <c:pt idx="86">
                  <c:v>2020-03</c:v>
                </c:pt>
                <c:pt idx="87">
                  <c:v>2020-04</c:v>
                </c:pt>
                <c:pt idx="88">
                  <c:v>2020-05</c:v>
                </c:pt>
                <c:pt idx="89">
                  <c:v>2020-06</c:v>
                </c:pt>
                <c:pt idx="90">
                  <c:v>2020-07</c:v>
                </c:pt>
                <c:pt idx="91">
                  <c:v>2020-08</c:v>
                </c:pt>
                <c:pt idx="92">
                  <c:v>2020-09</c:v>
                </c:pt>
                <c:pt idx="93">
                  <c:v>2020-10</c:v>
                </c:pt>
                <c:pt idx="94">
                  <c:v>2020-11</c:v>
                </c:pt>
                <c:pt idx="95">
                  <c:v>2020-12</c:v>
                </c:pt>
                <c:pt idx="96">
                  <c:v>2021-1</c:v>
                </c:pt>
                <c:pt idx="97">
                  <c:v>2021-2</c:v>
                </c:pt>
                <c:pt idx="98">
                  <c:v>2021-3</c:v>
                </c:pt>
                <c:pt idx="99">
                  <c:v>2021-4</c:v>
                </c:pt>
                <c:pt idx="100">
                  <c:v>2021-5</c:v>
                </c:pt>
                <c:pt idx="101">
                  <c:v>2021-6</c:v>
                </c:pt>
                <c:pt idx="102">
                  <c:v>2021-7</c:v>
                </c:pt>
                <c:pt idx="103">
                  <c:v>2021-8</c:v>
                </c:pt>
                <c:pt idx="104">
                  <c:v>2021-9</c:v>
                </c:pt>
                <c:pt idx="105">
                  <c:v>2021-10</c:v>
                </c:pt>
                <c:pt idx="106">
                  <c:v>2021-11</c:v>
                </c:pt>
                <c:pt idx="107">
                  <c:v>2021-12</c:v>
                </c:pt>
                <c:pt idx="108">
                  <c:v>2022-1</c:v>
                </c:pt>
                <c:pt idx="109">
                  <c:v>2022-2</c:v>
                </c:pt>
                <c:pt idx="110">
                  <c:v>2022-3</c:v>
                </c:pt>
                <c:pt idx="111">
                  <c:v>2022-4</c:v>
                </c:pt>
                <c:pt idx="112">
                  <c:v>2022-5</c:v>
                </c:pt>
                <c:pt idx="113">
                  <c:v>2022-6</c:v>
                </c:pt>
                <c:pt idx="114">
                  <c:v>2022-7</c:v>
                </c:pt>
                <c:pt idx="115">
                  <c:v>2022-8</c:v>
                </c:pt>
                <c:pt idx="116">
                  <c:v>2022-9</c:v>
                </c:pt>
                <c:pt idx="117">
                  <c:v>2022-10</c:v>
                </c:pt>
                <c:pt idx="118">
                  <c:v>2022-11</c:v>
                </c:pt>
                <c:pt idx="119">
                  <c:v>2022-12</c:v>
                </c:pt>
                <c:pt idx="120">
                  <c:v>2023-1</c:v>
                </c:pt>
                <c:pt idx="121">
                  <c:v>2023-2</c:v>
                </c:pt>
                <c:pt idx="122">
                  <c:v>2023-3</c:v>
                </c:pt>
                <c:pt idx="123">
                  <c:v>2023-4</c:v>
                </c:pt>
                <c:pt idx="124">
                  <c:v>2023-5</c:v>
                </c:pt>
                <c:pt idx="125">
                  <c:v>2023-6</c:v>
                </c:pt>
                <c:pt idx="126">
                  <c:v>2023-7</c:v>
                </c:pt>
                <c:pt idx="127">
                  <c:v>2023-8</c:v>
                </c:pt>
                <c:pt idx="128">
                  <c:v>2023-9</c:v>
                </c:pt>
                <c:pt idx="129">
                  <c:v>2023-10</c:v>
                </c:pt>
                <c:pt idx="130">
                  <c:v>2023-11</c:v>
                </c:pt>
                <c:pt idx="131">
                  <c:v>2023-12</c:v>
                </c:pt>
              </c:strCache>
            </c:strRef>
          </c:cat>
          <c:val>
            <c:numRef>
              <c:f>Tabelle1!$B$3:$EC$3</c:f>
              <c:numCache>
                <c:formatCode>General</c:formatCode>
                <c:ptCount val="132"/>
                <c:pt idx="0">
                  <c:v>-1.3</c:v>
                </c:pt>
                <c:pt idx="1">
                  <c:v>-1.7</c:v>
                </c:pt>
                <c:pt idx="2">
                  <c:v>-2.2000000000000002</c:v>
                </c:pt>
                <c:pt idx="3">
                  <c:v>-2.9</c:v>
                </c:pt>
                <c:pt idx="4">
                  <c:v>-2.9</c:v>
                </c:pt>
                <c:pt idx="5">
                  <c:v>-2.2000000000000002</c:v>
                </c:pt>
                <c:pt idx="6">
                  <c:v>-2.5</c:v>
                </c:pt>
                <c:pt idx="7">
                  <c:v>-3.3</c:v>
                </c:pt>
                <c:pt idx="8">
                  <c:v>-2.7</c:v>
                </c:pt>
                <c:pt idx="9">
                  <c:v>-2.9</c:v>
                </c:pt>
                <c:pt idx="10">
                  <c:v>-2.8</c:v>
                </c:pt>
                <c:pt idx="11">
                  <c:v>-2.2999999999999998</c:v>
                </c:pt>
                <c:pt idx="12">
                  <c:v>-2.2999999999999998</c:v>
                </c:pt>
                <c:pt idx="13">
                  <c:v>-2.6</c:v>
                </c:pt>
                <c:pt idx="14">
                  <c:v>-3.2</c:v>
                </c:pt>
                <c:pt idx="15">
                  <c:v>-2.5</c:v>
                </c:pt>
                <c:pt idx="16">
                  <c:v>-2.1</c:v>
                </c:pt>
                <c:pt idx="17">
                  <c:v>-1.2</c:v>
                </c:pt>
                <c:pt idx="18">
                  <c:v>-1.7</c:v>
                </c:pt>
                <c:pt idx="19">
                  <c:v>-1.9</c:v>
                </c:pt>
                <c:pt idx="20">
                  <c:v>-1.6</c:v>
                </c:pt>
                <c:pt idx="21">
                  <c:v>-1.2</c:v>
                </c:pt>
                <c:pt idx="22">
                  <c:v>-2.1</c:v>
                </c:pt>
                <c:pt idx="23">
                  <c:v>-3.7</c:v>
                </c:pt>
                <c:pt idx="24">
                  <c:v>-4.4000000000000004</c:v>
                </c:pt>
                <c:pt idx="25">
                  <c:v>-3.3</c:v>
                </c:pt>
                <c:pt idx="26">
                  <c:v>-1.7</c:v>
                </c:pt>
                <c:pt idx="27">
                  <c:v>-1</c:v>
                </c:pt>
                <c:pt idx="28">
                  <c:v>-1.1000000000000001</c:v>
                </c:pt>
                <c:pt idx="29">
                  <c:v>-1.8</c:v>
                </c:pt>
                <c:pt idx="30">
                  <c:v>-1.9</c:v>
                </c:pt>
                <c:pt idx="31">
                  <c:v>-3.2</c:v>
                </c:pt>
                <c:pt idx="32">
                  <c:v>-4.2</c:v>
                </c:pt>
                <c:pt idx="33">
                  <c:v>-4.3</c:v>
                </c:pt>
                <c:pt idx="34">
                  <c:v>-3.7</c:v>
                </c:pt>
                <c:pt idx="35">
                  <c:v>-3.2</c:v>
                </c:pt>
                <c:pt idx="36">
                  <c:v>-3.7</c:v>
                </c:pt>
                <c:pt idx="37">
                  <c:v>-5.6</c:v>
                </c:pt>
                <c:pt idx="38">
                  <c:v>-5.8</c:v>
                </c:pt>
                <c:pt idx="39">
                  <c:v>-6.5</c:v>
                </c:pt>
                <c:pt idx="40">
                  <c:v>-5.7</c:v>
                </c:pt>
                <c:pt idx="41">
                  <c:v>-4.5999999999999996</c:v>
                </c:pt>
                <c:pt idx="42">
                  <c:v>-4.0999999999999996</c:v>
                </c:pt>
                <c:pt idx="43">
                  <c:v>-2.8</c:v>
                </c:pt>
                <c:pt idx="44">
                  <c:v>-2.2000000000000002</c:v>
                </c:pt>
                <c:pt idx="45">
                  <c:v>-0.9</c:v>
                </c:pt>
                <c:pt idx="46">
                  <c:v>0.1</c:v>
                </c:pt>
                <c:pt idx="47">
                  <c:v>3.1</c:v>
                </c:pt>
                <c:pt idx="48">
                  <c:v>5.2</c:v>
                </c:pt>
                <c:pt idx="49">
                  <c:v>6.7</c:v>
                </c:pt>
                <c:pt idx="50">
                  <c:v>5.6</c:v>
                </c:pt>
                <c:pt idx="51">
                  <c:v>5.8</c:v>
                </c:pt>
                <c:pt idx="52">
                  <c:v>4</c:v>
                </c:pt>
                <c:pt idx="53">
                  <c:v>2.4</c:v>
                </c:pt>
                <c:pt idx="54">
                  <c:v>1.9</c:v>
                </c:pt>
                <c:pt idx="55">
                  <c:v>2</c:v>
                </c:pt>
                <c:pt idx="56">
                  <c:v>2.8</c:v>
                </c:pt>
                <c:pt idx="57">
                  <c:v>2.5</c:v>
                </c:pt>
                <c:pt idx="58">
                  <c:v>2.2999999999999998</c:v>
                </c:pt>
                <c:pt idx="59">
                  <c:v>0.7</c:v>
                </c:pt>
                <c:pt idx="60">
                  <c:v>0.6</c:v>
                </c:pt>
                <c:pt idx="61">
                  <c:v>-0.5</c:v>
                </c:pt>
                <c:pt idx="62">
                  <c:v>-0.3</c:v>
                </c:pt>
                <c:pt idx="63">
                  <c:v>0.4</c:v>
                </c:pt>
                <c:pt idx="64">
                  <c:v>2.9</c:v>
                </c:pt>
                <c:pt idx="65">
                  <c:v>4.4000000000000004</c:v>
                </c:pt>
                <c:pt idx="66">
                  <c:v>4.8</c:v>
                </c:pt>
                <c:pt idx="67">
                  <c:v>4.8</c:v>
                </c:pt>
                <c:pt idx="68">
                  <c:v>4.4000000000000004</c:v>
                </c:pt>
                <c:pt idx="69">
                  <c:v>4.8</c:v>
                </c:pt>
                <c:pt idx="70">
                  <c:v>3.1</c:v>
                </c:pt>
                <c:pt idx="71">
                  <c:v>1.6</c:v>
                </c:pt>
                <c:pt idx="72">
                  <c:v>0.8</c:v>
                </c:pt>
                <c:pt idx="73">
                  <c:v>1.6</c:v>
                </c:pt>
                <c:pt idx="74">
                  <c:v>1.7</c:v>
                </c:pt>
                <c:pt idx="75">
                  <c:v>1.4</c:v>
                </c:pt>
                <c:pt idx="76">
                  <c:v>-0.2</c:v>
                </c:pt>
                <c:pt idx="77">
                  <c:v>-2</c:v>
                </c:pt>
                <c:pt idx="78">
                  <c:v>-2.1</c:v>
                </c:pt>
                <c:pt idx="79">
                  <c:v>-2.7</c:v>
                </c:pt>
                <c:pt idx="80">
                  <c:v>-2.5</c:v>
                </c:pt>
                <c:pt idx="81">
                  <c:v>-3.5</c:v>
                </c:pt>
                <c:pt idx="82">
                  <c:v>-2.1</c:v>
                </c:pt>
                <c:pt idx="83">
                  <c:v>-0.7</c:v>
                </c:pt>
                <c:pt idx="84">
                  <c:v>-0.9</c:v>
                </c:pt>
                <c:pt idx="85">
                  <c:v>-2</c:v>
                </c:pt>
                <c:pt idx="86">
                  <c:v>-5.5</c:v>
                </c:pt>
                <c:pt idx="87">
                  <c:v>-7.4</c:v>
                </c:pt>
                <c:pt idx="88">
                  <c:v>-7</c:v>
                </c:pt>
                <c:pt idx="89">
                  <c:v>-5.0999999999999996</c:v>
                </c:pt>
                <c:pt idx="90">
                  <c:v>-4.5999999999999996</c:v>
                </c:pt>
                <c:pt idx="91">
                  <c:v>-4</c:v>
                </c:pt>
                <c:pt idx="92">
                  <c:v>-4.3</c:v>
                </c:pt>
                <c:pt idx="93">
                  <c:v>-3.9</c:v>
                </c:pt>
                <c:pt idx="94">
                  <c:v>-3.8</c:v>
                </c:pt>
                <c:pt idx="95">
                  <c:v>-3.4</c:v>
                </c:pt>
                <c:pt idx="96">
                  <c:v>-1.2</c:v>
                </c:pt>
                <c:pt idx="97">
                  <c:v>1.4</c:v>
                </c:pt>
                <c:pt idx="98">
                  <c:v>6.9</c:v>
                </c:pt>
                <c:pt idx="99">
                  <c:v>10.3</c:v>
                </c:pt>
                <c:pt idx="100">
                  <c:v>11.8</c:v>
                </c:pt>
                <c:pt idx="101">
                  <c:v>12.9</c:v>
                </c:pt>
                <c:pt idx="102">
                  <c:v>15</c:v>
                </c:pt>
                <c:pt idx="103">
                  <c:v>16.5</c:v>
                </c:pt>
                <c:pt idx="104">
                  <c:v>17.7</c:v>
                </c:pt>
                <c:pt idx="105">
                  <c:v>21.7</c:v>
                </c:pt>
                <c:pt idx="106">
                  <c:v>24.7</c:v>
                </c:pt>
                <c:pt idx="107">
                  <c:v>24</c:v>
                </c:pt>
                <c:pt idx="108">
                  <c:v>26.9</c:v>
                </c:pt>
                <c:pt idx="109">
                  <c:v>26.3</c:v>
                </c:pt>
                <c:pt idx="110">
                  <c:v>31.2</c:v>
                </c:pt>
                <c:pt idx="111">
                  <c:v>31.7</c:v>
                </c:pt>
                <c:pt idx="112">
                  <c:v>30.6</c:v>
                </c:pt>
                <c:pt idx="113">
                  <c:v>29.9</c:v>
                </c:pt>
                <c:pt idx="114">
                  <c:v>28.9</c:v>
                </c:pt>
                <c:pt idx="115">
                  <c:v>32.700000000000003</c:v>
                </c:pt>
                <c:pt idx="116">
                  <c:v>29.8</c:v>
                </c:pt>
                <c:pt idx="117">
                  <c:v>23.5</c:v>
                </c:pt>
                <c:pt idx="118">
                  <c:v>14.5</c:v>
                </c:pt>
                <c:pt idx="119">
                  <c:v>12.6</c:v>
                </c:pt>
                <c:pt idx="120">
                  <c:v>6.6</c:v>
                </c:pt>
                <c:pt idx="121">
                  <c:v>2.8</c:v>
                </c:pt>
                <c:pt idx="122">
                  <c:v>-3.8</c:v>
                </c:pt>
                <c:pt idx="123">
                  <c:v>-7</c:v>
                </c:pt>
                <c:pt idx="124">
                  <c:v>-9.1</c:v>
                </c:pt>
                <c:pt idx="125">
                  <c:v>-11.4</c:v>
                </c:pt>
              </c:numCache>
            </c:numRef>
          </c:val>
          <c:smooth val="0"/>
          <c:extLst>
            <c:ext xmlns:c16="http://schemas.microsoft.com/office/drawing/2014/chart" uri="{C3380CC4-5D6E-409C-BE32-E72D297353CC}">
              <c16:uniqueId val="{00000001-0951-4562-BB0C-995F3A2DA49B}"/>
            </c:ext>
          </c:extLst>
        </c:ser>
        <c:ser>
          <c:idx val="2"/>
          <c:order val="2"/>
          <c:tx>
            <c:strRef>
              <c:f>Tabelle1!$A$4</c:f>
              <c:strCache>
                <c:ptCount val="1"/>
                <c:pt idx="0">
                  <c:v>Erzeugerpreisindex gewerblicher Produkte</c:v>
                </c:pt>
              </c:strCache>
            </c:strRef>
          </c:tx>
          <c:marker>
            <c:symbol val="none"/>
          </c:marker>
          <c:cat>
            <c:strRef>
              <c:f>Tabelle1!$B$1:$EC$1</c:f>
              <c:strCache>
                <c:ptCount val="132"/>
                <c:pt idx="0">
                  <c:v>2013-1</c:v>
                </c:pt>
                <c:pt idx="1">
                  <c:v>2013-2</c:v>
                </c:pt>
                <c:pt idx="2">
                  <c:v>2013-3</c:v>
                </c:pt>
                <c:pt idx="3">
                  <c:v>2013-4</c:v>
                </c:pt>
                <c:pt idx="4">
                  <c:v>2013-5</c:v>
                </c:pt>
                <c:pt idx="5">
                  <c:v>2013-6</c:v>
                </c:pt>
                <c:pt idx="6">
                  <c:v>2013-7</c:v>
                </c:pt>
                <c:pt idx="7">
                  <c:v>2013-8</c:v>
                </c:pt>
                <c:pt idx="8">
                  <c:v>2013-9</c:v>
                </c:pt>
                <c:pt idx="9">
                  <c:v>2013-10</c:v>
                </c:pt>
                <c:pt idx="10">
                  <c:v>2013-11</c:v>
                </c:pt>
                <c:pt idx="11">
                  <c:v>2013-12</c:v>
                </c:pt>
                <c:pt idx="12">
                  <c:v>2014-1</c:v>
                </c:pt>
                <c:pt idx="13">
                  <c:v>2014-2</c:v>
                </c:pt>
                <c:pt idx="14">
                  <c:v>2014-3</c:v>
                </c:pt>
                <c:pt idx="15">
                  <c:v>2014-4</c:v>
                </c:pt>
                <c:pt idx="16">
                  <c:v>2014-5</c:v>
                </c:pt>
                <c:pt idx="17">
                  <c:v>2014-6</c:v>
                </c:pt>
                <c:pt idx="18">
                  <c:v>2014-7</c:v>
                </c:pt>
                <c:pt idx="19">
                  <c:v>2014-8</c:v>
                </c:pt>
                <c:pt idx="20">
                  <c:v>2014-9</c:v>
                </c:pt>
                <c:pt idx="21">
                  <c:v>2014-10</c:v>
                </c:pt>
                <c:pt idx="22">
                  <c:v>2014-11</c:v>
                </c:pt>
                <c:pt idx="23">
                  <c:v>2014-12</c:v>
                </c:pt>
                <c:pt idx="24">
                  <c:v>2015-01</c:v>
                </c:pt>
                <c:pt idx="25">
                  <c:v>2015-02</c:v>
                </c:pt>
                <c:pt idx="26">
                  <c:v>2015-03</c:v>
                </c:pt>
                <c:pt idx="27">
                  <c:v>2015-04</c:v>
                </c:pt>
                <c:pt idx="28">
                  <c:v>2015-05</c:v>
                </c:pt>
                <c:pt idx="29">
                  <c:v>2015-06</c:v>
                </c:pt>
                <c:pt idx="30">
                  <c:v>2015-07</c:v>
                </c:pt>
                <c:pt idx="31">
                  <c:v>2015-08</c:v>
                </c:pt>
                <c:pt idx="32">
                  <c:v>2015-09</c:v>
                </c:pt>
                <c:pt idx="33">
                  <c:v>2015-10</c:v>
                </c:pt>
                <c:pt idx="34">
                  <c:v>2015-11</c:v>
                </c:pt>
                <c:pt idx="35">
                  <c:v>2015-12</c:v>
                </c:pt>
                <c:pt idx="36">
                  <c:v>2016-01</c:v>
                </c:pt>
                <c:pt idx="37">
                  <c:v>2016-02</c:v>
                </c:pt>
                <c:pt idx="38">
                  <c:v>2016-03</c:v>
                </c:pt>
                <c:pt idx="39">
                  <c:v>2016-04</c:v>
                </c:pt>
                <c:pt idx="40">
                  <c:v>2016-05</c:v>
                </c:pt>
                <c:pt idx="41">
                  <c:v>2016-06</c:v>
                </c:pt>
                <c:pt idx="42">
                  <c:v>2016-07</c:v>
                </c:pt>
                <c:pt idx="43">
                  <c:v>2016-08</c:v>
                </c:pt>
                <c:pt idx="44">
                  <c:v>2016-09</c:v>
                </c:pt>
                <c:pt idx="45">
                  <c:v>2016-10</c:v>
                </c:pt>
                <c:pt idx="46">
                  <c:v>2016-11</c:v>
                </c:pt>
                <c:pt idx="47">
                  <c:v>2016-12</c:v>
                </c:pt>
                <c:pt idx="48">
                  <c:v>2017-01</c:v>
                </c:pt>
                <c:pt idx="49">
                  <c:v>2017-02</c:v>
                </c:pt>
                <c:pt idx="50">
                  <c:v>2017-03</c:v>
                </c:pt>
                <c:pt idx="51">
                  <c:v>2017-04</c:v>
                </c:pt>
                <c:pt idx="52">
                  <c:v>2017-05</c:v>
                </c:pt>
                <c:pt idx="53">
                  <c:v>2017-06</c:v>
                </c:pt>
                <c:pt idx="54">
                  <c:v>2017-07</c:v>
                </c:pt>
                <c:pt idx="55">
                  <c:v>2017-08</c:v>
                </c:pt>
                <c:pt idx="56">
                  <c:v>2017-09</c:v>
                </c:pt>
                <c:pt idx="57">
                  <c:v>2017-10</c:v>
                </c:pt>
                <c:pt idx="58">
                  <c:v>2017-11</c:v>
                </c:pt>
                <c:pt idx="59">
                  <c:v>2017-12</c:v>
                </c:pt>
                <c:pt idx="60">
                  <c:v>2018-01</c:v>
                </c:pt>
                <c:pt idx="61">
                  <c:v>2018-02</c:v>
                </c:pt>
                <c:pt idx="62">
                  <c:v>2018-03</c:v>
                </c:pt>
                <c:pt idx="63">
                  <c:v>2018-04</c:v>
                </c:pt>
                <c:pt idx="64">
                  <c:v>2018-05</c:v>
                </c:pt>
                <c:pt idx="65">
                  <c:v>2018-06</c:v>
                </c:pt>
                <c:pt idx="66">
                  <c:v>2018-07</c:v>
                </c:pt>
                <c:pt idx="67">
                  <c:v>2018-08</c:v>
                </c:pt>
                <c:pt idx="68">
                  <c:v>2018-09</c:v>
                </c:pt>
                <c:pt idx="69">
                  <c:v>2018-10</c:v>
                </c:pt>
                <c:pt idx="70">
                  <c:v>2018-11</c:v>
                </c:pt>
                <c:pt idx="71">
                  <c:v>2018-12</c:v>
                </c:pt>
                <c:pt idx="72">
                  <c:v>2019-01</c:v>
                </c:pt>
                <c:pt idx="73">
                  <c:v>2019-02</c:v>
                </c:pt>
                <c:pt idx="74">
                  <c:v>2019-03</c:v>
                </c:pt>
                <c:pt idx="75">
                  <c:v>2019-04</c:v>
                </c:pt>
                <c:pt idx="76">
                  <c:v>2019-05</c:v>
                </c:pt>
                <c:pt idx="77">
                  <c:v>2019-06</c:v>
                </c:pt>
                <c:pt idx="78">
                  <c:v>2019-07</c:v>
                </c:pt>
                <c:pt idx="79">
                  <c:v>2019-08</c:v>
                </c:pt>
                <c:pt idx="80">
                  <c:v>2019-09</c:v>
                </c:pt>
                <c:pt idx="81">
                  <c:v>2019-10</c:v>
                </c:pt>
                <c:pt idx="82">
                  <c:v>2019-11</c:v>
                </c:pt>
                <c:pt idx="83">
                  <c:v>2019-12</c:v>
                </c:pt>
                <c:pt idx="84">
                  <c:v>2020-01</c:v>
                </c:pt>
                <c:pt idx="85">
                  <c:v>2020-02</c:v>
                </c:pt>
                <c:pt idx="86">
                  <c:v>2020-03</c:v>
                </c:pt>
                <c:pt idx="87">
                  <c:v>2020-04</c:v>
                </c:pt>
                <c:pt idx="88">
                  <c:v>2020-05</c:v>
                </c:pt>
                <c:pt idx="89">
                  <c:v>2020-06</c:v>
                </c:pt>
                <c:pt idx="90">
                  <c:v>2020-07</c:v>
                </c:pt>
                <c:pt idx="91">
                  <c:v>2020-08</c:v>
                </c:pt>
                <c:pt idx="92">
                  <c:v>2020-09</c:v>
                </c:pt>
                <c:pt idx="93">
                  <c:v>2020-10</c:v>
                </c:pt>
                <c:pt idx="94">
                  <c:v>2020-11</c:v>
                </c:pt>
                <c:pt idx="95">
                  <c:v>2020-12</c:v>
                </c:pt>
                <c:pt idx="96">
                  <c:v>2021-1</c:v>
                </c:pt>
                <c:pt idx="97">
                  <c:v>2021-2</c:v>
                </c:pt>
                <c:pt idx="98">
                  <c:v>2021-3</c:v>
                </c:pt>
                <c:pt idx="99">
                  <c:v>2021-4</c:v>
                </c:pt>
                <c:pt idx="100">
                  <c:v>2021-5</c:v>
                </c:pt>
                <c:pt idx="101">
                  <c:v>2021-6</c:v>
                </c:pt>
                <c:pt idx="102">
                  <c:v>2021-7</c:v>
                </c:pt>
                <c:pt idx="103">
                  <c:v>2021-8</c:v>
                </c:pt>
                <c:pt idx="104">
                  <c:v>2021-9</c:v>
                </c:pt>
                <c:pt idx="105">
                  <c:v>2021-10</c:v>
                </c:pt>
                <c:pt idx="106">
                  <c:v>2021-11</c:v>
                </c:pt>
                <c:pt idx="107">
                  <c:v>2021-12</c:v>
                </c:pt>
                <c:pt idx="108">
                  <c:v>2022-1</c:v>
                </c:pt>
                <c:pt idx="109">
                  <c:v>2022-2</c:v>
                </c:pt>
                <c:pt idx="110">
                  <c:v>2022-3</c:v>
                </c:pt>
                <c:pt idx="111">
                  <c:v>2022-4</c:v>
                </c:pt>
                <c:pt idx="112">
                  <c:v>2022-5</c:v>
                </c:pt>
                <c:pt idx="113">
                  <c:v>2022-6</c:v>
                </c:pt>
                <c:pt idx="114">
                  <c:v>2022-7</c:v>
                </c:pt>
                <c:pt idx="115">
                  <c:v>2022-8</c:v>
                </c:pt>
                <c:pt idx="116">
                  <c:v>2022-9</c:v>
                </c:pt>
                <c:pt idx="117">
                  <c:v>2022-10</c:v>
                </c:pt>
                <c:pt idx="118">
                  <c:v>2022-11</c:v>
                </c:pt>
                <c:pt idx="119">
                  <c:v>2022-12</c:v>
                </c:pt>
                <c:pt idx="120">
                  <c:v>2023-1</c:v>
                </c:pt>
                <c:pt idx="121">
                  <c:v>2023-2</c:v>
                </c:pt>
                <c:pt idx="122">
                  <c:v>2023-3</c:v>
                </c:pt>
                <c:pt idx="123">
                  <c:v>2023-4</c:v>
                </c:pt>
                <c:pt idx="124">
                  <c:v>2023-5</c:v>
                </c:pt>
                <c:pt idx="125">
                  <c:v>2023-6</c:v>
                </c:pt>
                <c:pt idx="126">
                  <c:v>2023-7</c:v>
                </c:pt>
                <c:pt idx="127">
                  <c:v>2023-8</c:v>
                </c:pt>
                <c:pt idx="128">
                  <c:v>2023-9</c:v>
                </c:pt>
                <c:pt idx="129">
                  <c:v>2023-10</c:v>
                </c:pt>
                <c:pt idx="130">
                  <c:v>2023-11</c:v>
                </c:pt>
                <c:pt idx="131">
                  <c:v>2023-12</c:v>
                </c:pt>
              </c:strCache>
            </c:strRef>
          </c:cat>
          <c:val>
            <c:numRef>
              <c:f>Tabelle1!$B$4:$EC$4</c:f>
              <c:numCache>
                <c:formatCode>0.0</c:formatCode>
                <c:ptCount val="132"/>
                <c:pt idx="0">
                  <c:v>1.6</c:v>
                </c:pt>
                <c:pt idx="1">
                  <c:v>1</c:v>
                </c:pt>
                <c:pt idx="2">
                  <c:v>0.1</c:v>
                </c:pt>
                <c:pt idx="3">
                  <c:v>-0.2</c:v>
                </c:pt>
                <c:pt idx="4">
                  <c:v>-0.2</c:v>
                </c:pt>
                <c:pt idx="5">
                  <c:v>0.1</c:v>
                </c:pt>
                <c:pt idx="6">
                  <c:v>0</c:v>
                </c:pt>
                <c:pt idx="7">
                  <c:v>-0.5</c:v>
                </c:pt>
                <c:pt idx="8">
                  <c:v>-0.5</c:v>
                </c:pt>
                <c:pt idx="9">
                  <c:v>-0.8</c:v>
                </c:pt>
                <c:pt idx="10">
                  <c:v>-0.9</c:v>
                </c:pt>
                <c:pt idx="11">
                  <c:v>-0.5</c:v>
                </c:pt>
                <c:pt idx="12">
                  <c:v>-1.2</c:v>
                </c:pt>
                <c:pt idx="13">
                  <c:v>-1</c:v>
                </c:pt>
                <c:pt idx="14">
                  <c:v>-1</c:v>
                </c:pt>
                <c:pt idx="15">
                  <c:v>-1</c:v>
                </c:pt>
                <c:pt idx="16">
                  <c:v>-0.9</c:v>
                </c:pt>
                <c:pt idx="17">
                  <c:v>-0.8</c:v>
                </c:pt>
                <c:pt idx="18">
                  <c:v>-0.8</c:v>
                </c:pt>
                <c:pt idx="19">
                  <c:v>-0.8</c:v>
                </c:pt>
                <c:pt idx="20">
                  <c:v>-1.1000000000000001</c:v>
                </c:pt>
                <c:pt idx="21">
                  <c:v>-1</c:v>
                </c:pt>
                <c:pt idx="22">
                  <c:v>-0.9</c:v>
                </c:pt>
                <c:pt idx="23">
                  <c:v>-1.7</c:v>
                </c:pt>
                <c:pt idx="24">
                  <c:v>-2.1</c:v>
                </c:pt>
                <c:pt idx="25">
                  <c:v>-2</c:v>
                </c:pt>
                <c:pt idx="26">
                  <c:v>-1.7</c:v>
                </c:pt>
                <c:pt idx="27">
                  <c:v>-1.5</c:v>
                </c:pt>
                <c:pt idx="28">
                  <c:v>-1.3</c:v>
                </c:pt>
                <c:pt idx="29">
                  <c:v>-1.4</c:v>
                </c:pt>
                <c:pt idx="30">
                  <c:v>-1.3</c:v>
                </c:pt>
                <c:pt idx="31">
                  <c:v>-1.7</c:v>
                </c:pt>
                <c:pt idx="32">
                  <c:v>-2</c:v>
                </c:pt>
                <c:pt idx="33">
                  <c:v>-2.2999999999999998</c:v>
                </c:pt>
                <c:pt idx="34">
                  <c:v>-2.6</c:v>
                </c:pt>
                <c:pt idx="35">
                  <c:v>-2.2999999999999998</c:v>
                </c:pt>
                <c:pt idx="36">
                  <c:v>-2.2999999999999998</c:v>
                </c:pt>
                <c:pt idx="37">
                  <c:v>-2.8</c:v>
                </c:pt>
                <c:pt idx="38">
                  <c:v>-3</c:v>
                </c:pt>
                <c:pt idx="39">
                  <c:v>-2.9</c:v>
                </c:pt>
                <c:pt idx="40">
                  <c:v>-2.5</c:v>
                </c:pt>
                <c:pt idx="41">
                  <c:v>-2.1</c:v>
                </c:pt>
                <c:pt idx="42">
                  <c:v>-1.9</c:v>
                </c:pt>
                <c:pt idx="43">
                  <c:v>-1.5</c:v>
                </c:pt>
                <c:pt idx="44">
                  <c:v>-1.3</c:v>
                </c:pt>
                <c:pt idx="45">
                  <c:v>-0.5</c:v>
                </c:pt>
                <c:pt idx="46">
                  <c:v>0.1</c:v>
                </c:pt>
                <c:pt idx="47">
                  <c:v>1</c:v>
                </c:pt>
                <c:pt idx="48">
                  <c:v>2.2999999999999998</c:v>
                </c:pt>
                <c:pt idx="49">
                  <c:v>3</c:v>
                </c:pt>
                <c:pt idx="50">
                  <c:v>3.2</c:v>
                </c:pt>
                <c:pt idx="51">
                  <c:v>3.3</c:v>
                </c:pt>
                <c:pt idx="52">
                  <c:v>2.8</c:v>
                </c:pt>
                <c:pt idx="53">
                  <c:v>2.4</c:v>
                </c:pt>
                <c:pt idx="54">
                  <c:v>2.4</c:v>
                </c:pt>
                <c:pt idx="55">
                  <c:v>2.6</c:v>
                </c:pt>
                <c:pt idx="56">
                  <c:v>3.2</c:v>
                </c:pt>
                <c:pt idx="57">
                  <c:v>2.8</c:v>
                </c:pt>
                <c:pt idx="58">
                  <c:v>2.6</c:v>
                </c:pt>
                <c:pt idx="59">
                  <c:v>2.2999999999999998</c:v>
                </c:pt>
                <c:pt idx="60">
                  <c:v>2.1</c:v>
                </c:pt>
                <c:pt idx="61">
                  <c:v>1.8</c:v>
                </c:pt>
                <c:pt idx="62">
                  <c:v>1.8</c:v>
                </c:pt>
                <c:pt idx="63">
                  <c:v>1.9</c:v>
                </c:pt>
                <c:pt idx="64">
                  <c:v>2.5</c:v>
                </c:pt>
                <c:pt idx="65">
                  <c:v>2.9</c:v>
                </c:pt>
                <c:pt idx="66">
                  <c:v>2.9</c:v>
                </c:pt>
                <c:pt idx="67">
                  <c:v>3.1</c:v>
                </c:pt>
                <c:pt idx="68">
                  <c:v>3.2</c:v>
                </c:pt>
                <c:pt idx="69">
                  <c:v>3.3</c:v>
                </c:pt>
                <c:pt idx="70">
                  <c:v>3.3</c:v>
                </c:pt>
                <c:pt idx="71">
                  <c:v>2.7</c:v>
                </c:pt>
                <c:pt idx="72">
                  <c:v>2.6</c:v>
                </c:pt>
                <c:pt idx="73">
                  <c:v>2.6</c:v>
                </c:pt>
                <c:pt idx="74">
                  <c:v>2.4</c:v>
                </c:pt>
                <c:pt idx="75">
                  <c:v>2.5</c:v>
                </c:pt>
                <c:pt idx="76">
                  <c:v>1.9</c:v>
                </c:pt>
                <c:pt idx="77">
                  <c:v>1.2</c:v>
                </c:pt>
                <c:pt idx="78">
                  <c:v>1.1000000000000001</c:v>
                </c:pt>
                <c:pt idx="79">
                  <c:v>0.3</c:v>
                </c:pt>
                <c:pt idx="80">
                  <c:v>-0.1</c:v>
                </c:pt>
                <c:pt idx="81">
                  <c:v>-0.6</c:v>
                </c:pt>
                <c:pt idx="82">
                  <c:v>-0.7</c:v>
                </c:pt>
                <c:pt idx="83">
                  <c:v>-0.2</c:v>
                </c:pt>
                <c:pt idx="84">
                  <c:v>0.2</c:v>
                </c:pt>
                <c:pt idx="85">
                  <c:v>-0.1</c:v>
                </c:pt>
                <c:pt idx="86">
                  <c:v>-0.8</c:v>
                </c:pt>
                <c:pt idx="87">
                  <c:v>-1.9</c:v>
                </c:pt>
                <c:pt idx="88">
                  <c:v>-2.2000000000000002</c:v>
                </c:pt>
                <c:pt idx="89">
                  <c:v>-1.8</c:v>
                </c:pt>
                <c:pt idx="90">
                  <c:v>-1.7</c:v>
                </c:pt>
                <c:pt idx="91">
                  <c:v>-1.2</c:v>
                </c:pt>
                <c:pt idx="92">
                  <c:v>-1</c:v>
                </c:pt>
                <c:pt idx="93">
                  <c:v>-0.7</c:v>
                </c:pt>
                <c:pt idx="94">
                  <c:v>-0.5</c:v>
                </c:pt>
                <c:pt idx="95">
                  <c:v>0.2</c:v>
                </c:pt>
                <c:pt idx="96">
                  <c:v>0.9</c:v>
                </c:pt>
                <c:pt idx="97">
                  <c:v>1.9</c:v>
                </c:pt>
                <c:pt idx="98">
                  <c:v>3.7</c:v>
                </c:pt>
                <c:pt idx="99">
                  <c:v>5.2</c:v>
                </c:pt>
                <c:pt idx="100">
                  <c:v>7.2</c:v>
                </c:pt>
                <c:pt idx="101">
                  <c:v>8.5</c:v>
                </c:pt>
                <c:pt idx="102">
                  <c:v>10.4</c:v>
                </c:pt>
                <c:pt idx="103">
                  <c:v>12</c:v>
                </c:pt>
                <c:pt idx="104">
                  <c:v>14.2</c:v>
                </c:pt>
                <c:pt idx="105">
                  <c:v>18.399999999999999</c:v>
                </c:pt>
                <c:pt idx="106">
                  <c:v>19.2</c:v>
                </c:pt>
                <c:pt idx="107">
                  <c:v>24.2</c:v>
                </c:pt>
                <c:pt idx="108">
                  <c:v>25</c:v>
                </c:pt>
                <c:pt idx="109">
                  <c:v>25.9</c:v>
                </c:pt>
                <c:pt idx="110" formatCode="General">
                  <c:v>30.9</c:v>
                </c:pt>
                <c:pt idx="111" formatCode="General">
                  <c:v>33.5</c:v>
                </c:pt>
                <c:pt idx="112" formatCode="General">
                  <c:v>33.6</c:v>
                </c:pt>
                <c:pt idx="113" formatCode="General">
                  <c:v>32.700000000000003</c:v>
                </c:pt>
                <c:pt idx="114" formatCode="General">
                  <c:v>37.200000000000003</c:v>
                </c:pt>
                <c:pt idx="115" formatCode="General">
                  <c:v>45.8</c:v>
                </c:pt>
                <c:pt idx="116" formatCode="General">
                  <c:v>45.8</c:v>
                </c:pt>
                <c:pt idx="117" formatCode="General">
                  <c:v>34.5</c:v>
                </c:pt>
                <c:pt idx="118" formatCode="General">
                  <c:v>28.2</c:v>
                </c:pt>
                <c:pt idx="119" formatCode="General">
                  <c:v>21.6</c:v>
                </c:pt>
                <c:pt idx="120">
                  <c:v>16.600000000000001</c:v>
                </c:pt>
                <c:pt idx="121">
                  <c:v>13.5</c:v>
                </c:pt>
                <c:pt idx="122" formatCode="General">
                  <c:v>6.7</c:v>
                </c:pt>
                <c:pt idx="123" formatCode="General">
                  <c:v>4.0999999999999996</c:v>
                </c:pt>
                <c:pt idx="124" formatCode="General">
                  <c:v>1</c:v>
                </c:pt>
                <c:pt idx="125" formatCode="General">
                  <c:v>0.1</c:v>
                </c:pt>
              </c:numCache>
            </c:numRef>
          </c:val>
          <c:smooth val="0"/>
          <c:extLst>
            <c:ext xmlns:c16="http://schemas.microsoft.com/office/drawing/2014/chart" uri="{C3380CC4-5D6E-409C-BE32-E72D297353CC}">
              <c16:uniqueId val="{00000002-0951-4562-BB0C-995F3A2DA49B}"/>
            </c:ext>
          </c:extLst>
        </c:ser>
        <c:dLbls>
          <c:showLegendKey val="0"/>
          <c:showVal val="0"/>
          <c:showCatName val="0"/>
          <c:showSerName val="0"/>
          <c:showPercent val="0"/>
          <c:showBubbleSize val="0"/>
        </c:dLbls>
        <c:smooth val="0"/>
        <c:axId val="256151936"/>
        <c:axId val="256153472"/>
      </c:lineChart>
      <c:catAx>
        <c:axId val="256151936"/>
        <c:scaling>
          <c:orientation val="minMax"/>
        </c:scaling>
        <c:delete val="0"/>
        <c:axPos val="b"/>
        <c:majorGridlines>
          <c:spPr>
            <a:ln>
              <a:solidFill>
                <a:schemeClr val="tx2">
                  <a:lumMod val="20000"/>
                  <a:lumOff val="80000"/>
                </a:schemeClr>
              </a:solidFill>
            </a:ln>
          </c:spPr>
        </c:majorGridlines>
        <c:numFmt formatCode="General" sourceLinked="1"/>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56153472"/>
        <c:crossesAt val="0"/>
        <c:auto val="1"/>
        <c:lblAlgn val="ctr"/>
        <c:lblOffset val="100"/>
        <c:tickMarkSkip val="12"/>
        <c:noMultiLvlLbl val="0"/>
      </c:catAx>
      <c:valAx>
        <c:axId val="256153472"/>
        <c:scaling>
          <c:orientation val="minMax"/>
          <c:max val="50"/>
          <c:min val="-15"/>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56151936"/>
        <c:crosses val="autoZero"/>
        <c:crossBetween val="between"/>
        <c:majorUnit val="5"/>
        <c:minorUnit val="1"/>
      </c:valAx>
    </c:plotArea>
    <c:legend>
      <c:legendPos val="t"/>
      <c:layout>
        <c:manualLayout>
          <c:xMode val="edge"/>
          <c:yMode val="edge"/>
          <c:x val="6.1054055359644463E-2"/>
          <c:y val="0.17069448912169846"/>
          <c:w val="0.31194096903531232"/>
          <c:h val="0.30252827958174322"/>
        </c:manualLayout>
      </c:layout>
      <c:overlay val="0"/>
      <c:txPr>
        <a:bodyPr/>
        <a:lstStyle/>
        <a:p>
          <a:pPr>
            <a:defRPr sz="1200"/>
          </a:pPr>
          <a:endParaRPr lang="de-DE"/>
        </a:p>
      </c:txPr>
    </c:legend>
    <c:plotVisOnly val="1"/>
    <c:dispBlanksAs val="gap"/>
    <c:showDLblsOverMax val="0"/>
  </c:chart>
  <c:spPr>
    <a:noFill/>
  </c:spPr>
  <c:txPr>
    <a:bodyPr/>
    <a:lstStyle/>
    <a:p>
      <a:pPr>
        <a:defRPr sz="1800"/>
      </a:pPr>
      <a:endParaRPr lang="de-D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Quartalswerte</a:t>
            </a:r>
            <a:r>
              <a:rPr lang="de-DE" sz="1600" b="1" dirty="0" smtClean="0"/>
              <a:t/>
            </a:r>
            <a:br>
              <a:rPr lang="de-DE" sz="1600" b="1" dirty="0" smtClean="0"/>
            </a:br>
            <a:r>
              <a:rPr lang="de-DE" sz="1050" b="0" dirty="0" smtClean="0"/>
              <a:t>(Index</a:t>
            </a:r>
            <a:r>
              <a:rPr lang="de-DE" sz="1050" b="0" baseline="0" dirty="0" smtClean="0"/>
              <a:t> 2015=100</a:t>
            </a:r>
            <a:r>
              <a:rPr lang="de-DE" sz="1200" b="0" dirty="0" smtClean="0"/>
              <a:t>)</a:t>
            </a:r>
          </a:p>
        </c:rich>
      </c:tx>
      <c:layout>
        <c:manualLayout>
          <c:xMode val="edge"/>
          <c:yMode val="edge"/>
          <c:x val="0.4282050535768222"/>
          <c:y val="0"/>
        </c:manualLayout>
      </c:layout>
      <c:overlay val="1"/>
    </c:title>
    <c:autoTitleDeleted val="0"/>
    <c:plotArea>
      <c:layout>
        <c:manualLayout>
          <c:layoutTarget val="inner"/>
          <c:xMode val="edge"/>
          <c:yMode val="edge"/>
          <c:x val="4.6925844134086701E-2"/>
          <c:y val="0.10076645127879194"/>
          <c:w val="0.95273740141271757"/>
          <c:h val="0.80392244582391925"/>
        </c:manualLayout>
      </c:layout>
      <c:lineChart>
        <c:grouping val="standard"/>
        <c:varyColors val="0"/>
        <c:ser>
          <c:idx val="0"/>
          <c:order val="0"/>
          <c:spPr>
            <a:ln w="28575">
              <a:solidFill>
                <a:schemeClr val="accent1"/>
              </a:solidFill>
            </a:ln>
          </c:spPr>
          <c:marker>
            <c:symbol val="none"/>
          </c:marker>
          <c:dPt>
            <c:idx val="15"/>
            <c:bubble3D val="0"/>
            <c:extLst>
              <c:ext xmlns:c16="http://schemas.microsoft.com/office/drawing/2014/chart" uri="{C3380CC4-5D6E-409C-BE32-E72D297353CC}">
                <c16:uniqueId val="{00000000-B246-4D8B-826B-687409E6C545}"/>
              </c:ext>
            </c:extLst>
          </c:dPt>
          <c:dPt>
            <c:idx val="16"/>
            <c:bubble3D val="0"/>
            <c:extLst>
              <c:ext xmlns:c16="http://schemas.microsoft.com/office/drawing/2014/chart" uri="{C3380CC4-5D6E-409C-BE32-E72D297353CC}">
                <c16:uniqueId val="{00000001-B246-4D8B-826B-687409E6C545}"/>
              </c:ext>
            </c:extLst>
          </c:dPt>
          <c:dPt>
            <c:idx val="36"/>
            <c:bubble3D val="0"/>
            <c:extLst>
              <c:ext xmlns:c16="http://schemas.microsoft.com/office/drawing/2014/chart" uri="{C3380CC4-5D6E-409C-BE32-E72D297353CC}">
                <c16:uniqueId val="{00000002-B246-4D8B-826B-687409E6C545}"/>
              </c:ext>
            </c:extLst>
          </c:dPt>
          <c:dPt>
            <c:idx val="40"/>
            <c:bubble3D val="0"/>
            <c:extLst>
              <c:ext xmlns:c16="http://schemas.microsoft.com/office/drawing/2014/chart" uri="{C3380CC4-5D6E-409C-BE32-E72D297353CC}">
                <c16:uniqueId val="{00000003-B246-4D8B-826B-687409E6C545}"/>
              </c:ext>
            </c:extLst>
          </c:dPt>
          <c:val>
            <c:numRef>
              <c:f>Tabelle1!$B$2:$AS$2</c:f>
              <c:numCache>
                <c:formatCode>0.0</c:formatCode>
                <c:ptCount val="44"/>
                <c:pt idx="0">
                  <c:v>89.258208152468001</c:v>
                </c:pt>
                <c:pt idx="1">
                  <c:v>93.260570454208434</c:v>
                </c:pt>
                <c:pt idx="2">
                  <c:v>85.660094046706931</c:v>
                </c:pt>
                <c:pt idx="3">
                  <c:v>88.246656601897939</c:v>
                </c:pt>
                <c:pt idx="4">
                  <c:v>96.597833920903895</c:v>
                </c:pt>
                <c:pt idx="5">
                  <c:v>90.855359240557547</c:v>
                </c:pt>
                <c:pt idx="6">
                  <c:v>92.724905539766098</c:v>
                </c:pt>
                <c:pt idx="7">
                  <c:v>98.422980347861369</c:v>
                </c:pt>
                <c:pt idx="8">
                  <c:v>104.03558377606301</c:v>
                </c:pt>
                <c:pt idx="9">
                  <c:v>110.22795147208031</c:v>
                </c:pt>
                <c:pt idx="10">
                  <c:v>90.229235981791859</c:v>
                </c:pt>
                <c:pt idx="11">
                  <c:v>95.408618156294153</c:v>
                </c:pt>
                <c:pt idx="12">
                  <c:v>101.17508742828524</c:v>
                </c:pt>
                <c:pt idx="13">
                  <c:v>104.54620668013808</c:v>
                </c:pt>
                <c:pt idx="14">
                  <c:v>96.379822307821883</c:v>
                </c:pt>
                <c:pt idx="15">
                  <c:v>103.93925812003734</c:v>
                </c:pt>
                <c:pt idx="16">
                  <c:v>108.13740175152748</c:v>
                </c:pt>
                <c:pt idx="17">
                  <c:v>107.41028613529382</c:v>
                </c:pt>
                <c:pt idx="18">
                  <c:v>104.40693705291011</c:v>
                </c:pt>
                <c:pt idx="19">
                  <c:v>114.18032405089433</c:v>
                </c:pt>
                <c:pt idx="20">
                  <c:v>113.73000807355629</c:v>
                </c:pt>
                <c:pt idx="21">
                  <c:v>114.84230750928934</c:v>
                </c:pt>
                <c:pt idx="22">
                  <c:v>102.3905043373785</c:v>
                </c:pt>
                <c:pt idx="23">
                  <c:v>111.07020248663854</c:v>
                </c:pt>
                <c:pt idx="24">
                  <c:v>103.5025942513069</c:v>
                </c:pt>
                <c:pt idx="25">
                  <c:v>107.448644134191</c:v>
                </c:pt>
                <c:pt idx="26">
                  <c:v>96.338121917418405</c:v>
                </c:pt>
                <c:pt idx="27">
                  <c:v>103.32484909301145</c:v>
                </c:pt>
                <c:pt idx="28">
                  <c:v>103.63378619910816</c:v>
                </c:pt>
                <c:pt idx="29">
                  <c:v>71.289657018517815</c:v>
                </c:pt>
                <c:pt idx="30">
                  <c:v>100.79471567792632</c:v>
                </c:pt>
                <c:pt idx="31">
                  <c:v>124.54643040397652</c:v>
                </c:pt>
                <c:pt idx="32">
                  <c:v>117.58115418530031</c:v>
                </c:pt>
                <c:pt idx="33">
                  <c:v>121.44928985368567</c:v>
                </c:pt>
                <c:pt idx="34">
                  <c:v>109.49271025915067</c:v>
                </c:pt>
                <c:pt idx="35">
                  <c:v>118.74854445743343</c:v>
                </c:pt>
                <c:pt idx="36">
                  <c:v>133.59473803496894</c:v>
                </c:pt>
                <c:pt idx="37">
                  <c:v>113.2585698485566</c:v>
                </c:pt>
                <c:pt idx="38">
                  <c:v>107.97575673765316</c:v>
                </c:pt>
                <c:pt idx="39">
                  <c:v>107.66624408688303</c:v>
                </c:pt>
                <c:pt idx="40">
                  <c:v>112.6</c:v>
                </c:pt>
                <c:pt idx="41">
                  <c:v>101.6</c:v>
                </c:pt>
              </c:numCache>
            </c:numRef>
          </c:val>
          <c:smooth val="0"/>
          <c:extLst>
            <c:ext xmlns:c16="http://schemas.microsoft.com/office/drawing/2014/chart" uri="{C3380CC4-5D6E-409C-BE32-E72D297353CC}">
              <c16:uniqueId val="{00000004-B246-4D8B-826B-687409E6C545}"/>
            </c:ext>
          </c:extLst>
        </c:ser>
        <c:ser>
          <c:idx val="1"/>
          <c:order val="1"/>
          <c:spPr>
            <a:ln w="28575">
              <a:solidFill>
                <a:schemeClr val="accent3"/>
              </a:solidFill>
            </a:ln>
          </c:spPr>
          <c:marker>
            <c:symbol val="none"/>
          </c:marker>
          <c:dPt>
            <c:idx val="36"/>
            <c:bubble3D val="0"/>
            <c:extLst>
              <c:ext xmlns:c16="http://schemas.microsoft.com/office/drawing/2014/chart" uri="{C3380CC4-5D6E-409C-BE32-E72D297353CC}">
                <c16:uniqueId val="{00000005-B246-4D8B-826B-687409E6C545}"/>
              </c:ext>
            </c:extLst>
          </c:dPt>
          <c:dPt>
            <c:idx val="40"/>
            <c:bubble3D val="0"/>
            <c:extLst>
              <c:ext xmlns:c16="http://schemas.microsoft.com/office/drawing/2014/chart" uri="{C3380CC4-5D6E-409C-BE32-E72D297353CC}">
                <c16:uniqueId val="{00000006-B246-4D8B-826B-687409E6C545}"/>
              </c:ext>
            </c:extLst>
          </c:dPt>
          <c:val>
            <c:numRef>
              <c:f>Tabelle1!$B$3:$AS$3</c:f>
              <c:numCache>
                <c:formatCode>0.0</c:formatCode>
                <c:ptCount val="44"/>
                <c:pt idx="0">
                  <c:v>91.434862935846397</c:v>
                </c:pt>
                <c:pt idx="1">
                  <c:v>94.305241718063073</c:v>
                </c:pt>
                <c:pt idx="2">
                  <c:v>91.585541779765478</c:v>
                </c:pt>
                <c:pt idx="3">
                  <c:v>91.042442393814952</c:v>
                </c:pt>
                <c:pt idx="4">
                  <c:v>98.060528466499463</c:v>
                </c:pt>
                <c:pt idx="5">
                  <c:v>93.711517204323897</c:v>
                </c:pt>
                <c:pt idx="6">
                  <c:v>94.635712929171135</c:v>
                </c:pt>
                <c:pt idx="7">
                  <c:v>99.354213601450354</c:v>
                </c:pt>
                <c:pt idx="8">
                  <c:v>103.21304100717727</c:v>
                </c:pt>
                <c:pt idx="9">
                  <c:v>106.79028046333947</c:v>
                </c:pt>
                <c:pt idx="10">
                  <c:v>93.264801923590326</c:v>
                </c:pt>
                <c:pt idx="11">
                  <c:v>96.681770926240475</c:v>
                </c:pt>
                <c:pt idx="12">
                  <c:v>101.34622529735701</c:v>
                </c:pt>
                <c:pt idx="13">
                  <c:v>104.34246720263052</c:v>
                </c:pt>
                <c:pt idx="14">
                  <c:v>97.923434166852942</c:v>
                </c:pt>
                <c:pt idx="15">
                  <c:v>104.2515670315485</c:v>
                </c:pt>
                <c:pt idx="16">
                  <c:v>107.8761297619082</c:v>
                </c:pt>
                <c:pt idx="17">
                  <c:v>106.05348590594053</c:v>
                </c:pt>
                <c:pt idx="18">
                  <c:v>105.04720928085293</c:v>
                </c:pt>
                <c:pt idx="19">
                  <c:v>111.91741035743091</c:v>
                </c:pt>
                <c:pt idx="20">
                  <c:v>113.8000256480704</c:v>
                </c:pt>
                <c:pt idx="21">
                  <c:v>113.78014869269894</c:v>
                </c:pt>
                <c:pt idx="22">
                  <c:v>103.88742983490006</c:v>
                </c:pt>
                <c:pt idx="23">
                  <c:v>109.58363382146406</c:v>
                </c:pt>
                <c:pt idx="24">
                  <c:v>105.00911357984035</c:v>
                </c:pt>
                <c:pt idx="25">
                  <c:v>105.19486082430376</c:v>
                </c:pt>
                <c:pt idx="26">
                  <c:v>96.552161845153762</c:v>
                </c:pt>
                <c:pt idx="27">
                  <c:v>100.54014349840939</c:v>
                </c:pt>
                <c:pt idx="28">
                  <c:v>100.56077695328685</c:v>
                </c:pt>
                <c:pt idx="29">
                  <c:v>75.204244395169553</c:v>
                </c:pt>
                <c:pt idx="30">
                  <c:v>98.811324828473289</c:v>
                </c:pt>
                <c:pt idx="31">
                  <c:v>116.79888858985915</c:v>
                </c:pt>
                <c:pt idx="32">
                  <c:v>115.01157092243648</c:v>
                </c:pt>
                <c:pt idx="33">
                  <c:v>118.88866630749288</c:v>
                </c:pt>
                <c:pt idx="34">
                  <c:v>107.31563344066346</c:v>
                </c:pt>
                <c:pt idx="35">
                  <c:v>112.9485231443693</c:v>
                </c:pt>
                <c:pt idx="36">
                  <c:v>125.97008220993105</c:v>
                </c:pt>
                <c:pt idx="37">
                  <c:v>109.02975501682279</c:v>
                </c:pt>
                <c:pt idx="38">
                  <c:v>103.968203341033</c:v>
                </c:pt>
                <c:pt idx="39">
                  <c:v>102.50507888970469</c:v>
                </c:pt>
                <c:pt idx="40">
                  <c:v>108.2</c:v>
                </c:pt>
                <c:pt idx="41">
                  <c:v>98.8</c:v>
                </c:pt>
              </c:numCache>
            </c:numRef>
          </c:val>
          <c:smooth val="0"/>
          <c:extLst>
            <c:ext xmlns:c16="http://schemas.microsoft.com/office/drawing/2014/chart" uri="{C3380CC4-5D6E-409C-BE32-E72D297353CC}">
              <c16:uniqueId val="{00000007-B246-4D8B-826B-687409E6C545}"/>
            </c:ext>
          </c:extLst>
        </c:ser>
        <c:ser>
          <c:idx val="2"/>
          <c:order val="2"/>
          <c:spPr>
            <a:ln w="28575">
              <a:solidFill>
                <a:schemeClr val="accent2"/>
              </a:solidFill>
            </a:ln>
          </c:spPr>
          <c:marker>
            <c:symbol val="none"/>
          </c:marker>
          <c:dPt>
            <c:idx val="36"/>
            <c:bubble3D val="0"/>
            <c:extLst>
              <c:ext xmlns:c16="http://schemas.microsoft.com/office/drawing/2014/chart" uri="{C3380CC4-5D6E-409C-BE32-E72D297353CC}">
                <c16:uniqueId val="{00000008-B246-4D8B-826B-687409E6C545}"/>
              </c:ext>
            </c:extLst>
          </c:dPt>
          <c:dPt>
            <c:idx val="40"/>
            <c:bubble3D val="0"/>
            <c:extLst>
              <c:ext xmlns:c16="http://schemas.microsoft.com/office/drawing/2014/chart" uri="{C3380CC4-5D6E-409C-BE32-E72D297353CC}">
                <c16:uniqueId val="{00000009-B246-4D8B-826B-687409E6C545}"/>
              </c:ext>
            </c:extLst>
          </c:dPt>
          <c:val>
            <c:numRef>
              <c:f>Tabelle1!$B$4:$AS$4</c:f>
              <c:numCache>
                <c:formatCode>0.0</c:formatCode>
                <c:ptCount val="44"/>
                <c:pt idx="0">
                  <c:v>94.367771626836543</c:v>
                </c:pt>
                <c:pt idx="1">
                  <c:v>95.458438895342809</c:v>
                </c:pt>
                <c:pt idx="2">
                  <c:v>100.98989510895808</c:v>
                </c:pt>
                <c:pt idx="3">
                  <c:v>95.189355354764459</c:v>
                </c:pt>
                <c:pt idx="4">
                  <c:v>99.852484804842462</c:v>
                </c:pt>
                <c:pt idx="5">
                  <c:v>97.859475740469989</c:v>
                </c:pt>
                <c:pt idx="6">
                  <c:v>97.195756598038301</c:v>
                </c:pt>
                <c:pt idx="7">
                  <c:v>99.934375349516301</c:v>
                </c:pt>
                <c:pt idx="8">
                  <c:v>101.80639760043759</c:v>
                </c:pt>
                <c:pt idx="9">
                  <c:v>100.87569436211841</c:v>
                </c:pt>
                <c:pt idx="10">
                  <c:v>98.457528749704849</c:v>
                </c:pt>
                <c:pt idx="11">
                  <c:v>98.849693327762751</c:v>
                </c:pt>
                <c:pt idx="12">
                  <c:v>101.60112116831385</c:v>
                </c:pt>
                <c:pt idx="13">
                  <c:v>103.99486039194257</c:v>
                </c:pt>
                <c:pt idx="14">
                  <c:v>100.55892474842051</c:v>
                </c:pt>
                <c:pt idx="15">
                  <c:v>104.77380107186718</c:v>
                </c:pt>
                <c:pt idx="16">
                  <c:v>107.43974736823175</c:v>
                </c:pt>
                <c:pt idx="17">
                  <c:v>103.78439881832736</c:v>
                </c:pt>
                <c:pt idx="18">
                  <c:v>106.17101171473956</c:v>
                </c:pt>
                <c:pt idx="19">
                  <c:v>108.08589435351087</c:v>
                </c:pt>
                <c:pt idx="20">
                  <c:v>113.93454067570956</c:v>
                </c:pt>
                <c:pt idx="21">
                  <c:v>112.02436109469551</c:v>
                </c:pt>
                <c:pt idx="22">
                  <c:v>106.47455923723949</c:v>
                </c:pt>
                <c:pt idx="23">
                  <c:v>107.05678867426536</c:v>
                </c:pt>
                <c:pt idx="24">
                  <c:v>107.57664609763889</c:v>
                </c:pt>
                <c:pt idx="25">
                  <c:v>101.34960403099906</c:v>
                </c:pt>
                <c:pt idx="26">
                  <c:v>96.924964357722388</c:v>
                </c:pt>
                <c:pt idx="27">
                  <c:v>95.740061921858953</c:v>
                </c:pt>
                <c:pt idx="28">
                  <c:v>95.319119256755997</c:v>
                </c:pt>
                <c:pt idx="29">
                  <c:v>81.899771761051056</c:v>
                </c:pt>
                <c:pt idx="30">
                  <c:v>95.445308484838449</c:v>
                </c:pt>
                <c:pt idx="31">
                  <c:v>103.49159676575373</c:v>
                </c:pt>
                <c:pt idx="32">
                  <c:v>110.6057624776459</c:v>
                </c:pt>
                <c:pt idx="33">
                  <c:v>114.46815310466242</c:v>
                </c:pt>
                <c:pt idx="34">
                  <c:v>103.64237911761434</c:v>
                </c:pt>
                <c:pt idx="35">
                  <c:v>103.00560183055353</c:v>
                </c:pt>
                <c:pt idx="36">
                  <c:v>112.90502047691037</c:v>
                </c:pt>
                <c:pt idx="37">
                  <c:v>101.81336940067888</c:v>
                </c:pt>
                <c:pt idx="38">
                  <c:v>97.092283629939473</c:v>
                </c:pt>
                <c:pt idx="39">
                  <c:v>93.67780768517288</c:v>
                </c:pt>
                <c:pt idx="40">
                  <c:v>100.6</c:v>
                </c:pt>
                <c:pt idx="41">
                  <c:v>94.1</c:v>
                </c:pt>
              </c:numCache>
            </c:numRef>
          </c:val>
          <c:smooth val="0"/>
          <c:extLst>
            <c:ext xmlns:c16="http://schemas.microsoft.com/office/drawing/2014/chart" uri="{C3380CC4-5D6E-409C-BE32-E72D297353CC}">
              <c16:uniqueId val="{0000000A-B246-4D8B-826B-687409E6C545}"/>
            </c:ext>
          </c:extLst>
        </c:ser>
        <c:dLbls>
          <c:showLegendKey val="0"/>
          <c:showVal val="0"/>
          <c:showCatName val="0"/>
          <c:showSerName val="0"/>
          <c:showPercent val="0"/>
          <c:showBubbleSize val="0"/>
        </c:dLbls>
        <c:smooth val="0"/>
        <c:axId val="214526208"/>
        <c:axId val="214536192"/>
      </c:lineChart>
      <c:catAx>
        <c:axId val="214526208"/>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14536192"/>
        <c:crosses val="autoZero"/>
        <c:auto val="1"/>
        <c:lblAlgn val="ctr"/>
        <c:lblOffset val="100"/>
        <c:tickMarkSkip val="4"/>
        <c:noMultiLvlLbl val="0"/>
      </c:catAx>
      <c:valAx>
        <c:axId val="214536192"/>
        <c:scaling>
          <c:orientation val="minMax"/>
          <c:max val="150"/>
          <c:min val="3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14526208"/>
        <c:crosses val="autoZero"/>
        <c:crossBetween val="between"/>
        <c:majorUnit val="1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Gewinn nach Steuern in % des Umsatzes</a:t>
            </a:r>
          </a:p>
          <a:p>
            <a:pPr algn="ctr">
              <a:defRPr sz="1600" b="1"/>
            </a:pPr>
            <a:r>
              <a:rPr lang="de-DE" sz="1200" b="1" dirty="0" smtClean="0"/>
              <a:t> </a:t>
            </a:r>
            <a:r>
              <a:rPr lang="de-DE" sz="1050" b="0" dirty="0" smtClean="0"/>
              <a:t>(Nettoumsatzrendite, nach Umsatz gewichtet)</a:t>
            </a:r>
            <a:endParaRPr lang="de-DE" sz="1050" b="0" dirty="0"/>
          </a:p>
        </c:rich>
      </c:tx>
      <c:layout>
        <c:manualLayout>
          <c:xMode val="edge"/>
          <c:yMode val="edge"/>
          <c:x val="0.31595478479300515"/>
          <c:y val="7.6606004161455295E-3"/>
        </c:manualLayout>
      </c:layout>
      <c:overlay val="1"/>
    </c:title>
    <c:autoTitleDeleted val="0"/>
    <c:plotArea>
      <c:layout>
        <c:manualLayout>
          <c:layoutTarget val="inner"/>
          <c:xMode val="edge"/>
          <c:yMode val="edge"/>
          <c:x val="3.758175933529781E-2"/>
          <c:y val="0.15166812590045986"/>
          <c:w val="0.9587874981884934"/>
          <c:h val="0.7401005589523918"/>
        </c:manualLayout>
      </c:layout>
      <c:barChart>
        <c:barDir val="col"/>
        <c:grouping val="clustered"/>
        <c:varyColors val="0"/>
        <c:ser>
          <c:idx val="0"/>
          <c:order val="0"/>
          <c:spPr>
            <a:solidFill>
              <a:srgbClr val="00628C"/>
            </a:solidFill>
          </c:spPr>
          <c:invertIfNegative val="0"/>
          <c:dPt>
            <c:idx val="14"/>
            <c:invertIfNegative val="0"/>
            <c:bubble3D val="0"/>
            <c:extLst>
              <c:ext xmlns:c16="http://schemas.microsoft.com/office/drawing/2014/chart" uri="{C3380CC4-5D6E-409C-BE32-E72D297353CC}">
                <c16:uniqueId val="{00000000-E0F5-4D31-AD49-2E54A84734A2}"/>
              </c:ext>
            </c:extLst>
          </c:dPt>
          <c:dPt>
            <c:idx val="15"/>
            <c:invertIfNegative val="0"/>
            <c:bubble3D val="0"/>
            <c:extLst>
              <c:ext xmlns:c16="http://schemas.microsoft.com/office/drawing/2014/chart" uri="{C3380CC4-5D6E-409C-BE32-E72D297353CC}">
                <c16:uniqueId val="{00000001-E0F5-4D31-AD49-2E54A84734A2}"/>
              </c:ext>
            </c:extLst>
          </c:dPt>
          <c:dPt>
            <c:idx val="16"/>
            <c:invertIfNegative val="0"/>
            <c:bubble3D val="0"/>
            <c:extLst>
              <c:ext xmlns:c16="http://schemas.microsoft.com/office/drawing/2014/chart" uri="{C3380CC4-5D6E-409C-BE32-E72D297353CC}">
                <c16:uniqueId val="{00000002-E0F5-4D31-AD49-2E54A84734A2}"/>
              </c:ext>
            </c:extLst>
          </c:dPt>
          <c:dPt>
            <c:idx val="17"/>
            <c:invertIfNegative val="0"/>
            <c:bubble3D val="0"/>
            <c:extLst>
              <c:ext xmlns:c16="http://schemas.microsoft.com/office/drawing/2014/chart" uri="{C3380CC4-5D6E-409C-BE32-E72D297353CC}">
                <c16:uniqueId val="{00000003-E0F5-4D31-AD49-2E54A84734A2}"/>
              </c:ext>
            </c:extLst>
          </c:dPt>
          <c:dPt>
            <c:idx val="18"/>
            <c:invertIfNegative val="0"/>
            <c:bubble3D val="0"/>
            <c:spPr>
              <a:solidFill>
                <a:schemeClr val="accent1"/>
              </a:solidFill>
            </c:spPr>
            <c:extLst>
              <c:ext xmlns:c16="http://schemas.microsoft.com/office/drawing/2014/chart" uri="{C3380CC4-5D6E-409C-BE32-E72D297353CC}">
                <c16:uniqueId val="{00000005-E0F5-4D31-AD49-2E54A84734A2}"/>
              </c:ext>
            </c:extLst>
          </c:dPt>
          <c:dPt>
            <c:idx val="19"/>
            <c:invertIfNegative val="0"/>
            <c:bubble3D val="0"/>
            <c:spPr>
              <a:solidFill>
                <a:schemeClr val="accent1"/>
              </a:solidFill>
            </c:spPr>
            <c:extLst>
              <c:ext xmlns:c16="http://schemas.microsoft.com/office/drawing/2014/chart" uri="{C3380CC4-5D6E-409C-BE32-E72D297353CC}">
                <c16:uniqueId val="{00000007-E0F5-4D31-AD49-2E54A84734A2}"/>
              </c:ext>
            </c:extLst>
          </c:dPt>
          <c:dPt>
            <c:idx val="20"/>
            <c:invertIfNegative val="0"/>
            <c:bubble3D val="0"/>
            <c:spPr>
              <a:solidFill>
                <a:schemeClr val="accent1"/>
              </a:solidFill>
            </c:spPr>
            <c:extLst>
              <c:ext xmlns:c16="http://schemas.microsoft.com/office/drawing/2014/chart" uri="{C3380CC4-5D6E-409C-BE32-E72D297353CC}">
                <c16:uniqueId val="{00000009-BD75-4560-B019-08F2ED546446}"/>
              </c:ext>
            </c:extLst>
          </c:dPt>
          <c:dPt>
            <c:idx val="21"/>
            <c:invertIfNegative val="0"/>
            <c:bubble3D val="0"/>
            <c:spPr>
              <a:solidFill>
                <a:schemeClr val="tx1"/>
              </a:solidFill>
            </c:spPr>
            <c:extLst>
              <c:ext xmlns:c16="http://schemas.microsoft.com/office/drawing/2014/chart" uri="{C3380CC4-5D6E-409C-BE32-E72D297353CC}">
                <c16:uniqueId val="{0000000A-4723-4E8D-A3C1-E4E17A8D1269}"/>
              </c:ext>
            </c:extLst>
          </c:dPt>
          <c:dPt>
            <c:idx val="22"/>
            <c:invertIfNegative val="0"/>
            <c:bubble3D val="0"/>
            <c:spPr>
              <a:solidFill>
                <a:schemeClr val="tx1"/>
              </a:solidFill>
            </c:spPr>
            <c:extLst>
              <c:ext xmlns:c16="http://schemas.microsoft.com/office/drawing/2014/chart" uri="{C3380CC4-5D6E-409C-BE32-E72D297353CC}">
                <c16:uniqueId val="{0000000C-2220-49A1-A9B6-AC8183E64FEF}"/>
              </c:ext>
            </c:extLst>
          </c:dPt>
          <c:dLbls>
            <c:dLbl>
              <c:idx val="17"/>
              <c:numFmt formatCode="#,##0.0" sourceLinked="0"/>
              <c:spPr/>
              <c:txPr>
                <a:bodyPr/>
                <a:lstStyle/>
                <a:p>
                  <a:pPr>
                    <a:defRPr sz="1200" b="1">
                      <a:solidFill>
                        <a:srgbClr val="00628C"/>
                      </a:solidFill>
                    </a:defRPr>
                  </a:pPr>
                  <a:endParaRPr lang="de-DE"/>
                </a:p>
              </c:txPr>
              <c:showLegendKey val="0"/>
              <c:showVal val="1"/>
              <c:showCatName val="0"/>
              <c:showSerName val="0"/>
              <c:showPercent val="0"/>
              <c:showBubbleSize val="0"/>
              <c:extLst>
                <c:ext xmlns:c16="http://schemas.microsoft.com/office/drawing/2014/chart" uri="{C3380CC4-5D6E-409C-BE32-E72D297353CC}">
                  <c16:uniqueId val="{00000003-E0F5-4D31-AD49-2E54A84734A2}"/>
                </c:ext>
              </c:extLst>
            </c:dLbl>
            <c:dLbl>
              <c:idx val="18"/>
              <c:numFmt formatCode="#,##0.0" sourceLinked="0"/>
              <c:spPr/>
              <c:txPr>
                <a:bodyPr/>
                <a:lstStyle/>
                <a:p>
                  <a:pPr>
                    <a:defRPr sz="1200" b="1">
                      <a:solidFill>
                        <a:schemeClr val="accent1"/>
                      </a:solidFill>
                    </a:defRPr>
                  </a:pPr>
                  <a:endParaRPr lang="de-DE"/>
                </a:p>
              </c:txPr>
              <c:showLegendKey val="0"/>
              <c:showVal val="1"/>
              <c:showCatName val="0"/>
              <c:showSerName val="0"/>
              <c:showPercent val="0"/>
              <c:showBubbleSize val="0"/>
              <c:extLst>
                <c:ext xmlns:c16="http://schemas.microsoft.com/office/drawing/2014/chart" uri="{C3380CC4-5D6E-409C-BE32-E72D297353CC}">
                  <c16:uniqueId val="{00000005-E0F5-4D31-AD49-2E54A84734A2}"/>
                </c:ext>
              </c:extLst>
            </c:dLbl>
            <c:dLbl>
              <c:idx val="19"/>
              <c:numFmt formatCode="#,##0.0" sourceLinked="0"/>
              <c:spPr/>
              <c:txPr>
                <a:bodyPr/>
                <a:lstStyle/>
                <a:p>
                  <a:pPr>
                    <a:defRPr sz="1200" b="1">
                      <a:solidFill>
                        <a:schemeClr val="accent1"/>
                      </a:solidFill>
                    </a:defRPr>
                  </a:pPr>
                  <a:endParaRPr lang="de-DE"/>
                </a:p>
              </c:txPr>
              <c:showLegendKey val="0"/>
              <c:showVal val="1"/>
              <c:showCatName val="0"/>
              <c:showSerName val="0"/>
              <c:showPercent val="0"/>
              <c:showBubbleSize val="0"/>
              <c:extLst>
                <c:ext xmlns:c16="http://schemas.microsoft.com/office/drawing/2014/chart" uri="{C3380CC4-5D6E-409C-BE32-E72D297353CC}">
                  <c16:uniqueId val="{00000007-E0F5-4D31-AD49-2E54A84734A2}"/>
                </c:ext>
              </c:extLst>
            </c:dLbl>
            <c:dLbl>
              <c:idx val="20"/>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BD75-4560-B019-08F2ED546446}"/>
                </c:ext>
              </c:extLst>
            </c:dLbl>
            <c:numFmt formatCode="#,##0.0" sourceLinked="0"/>
            <c:spPr>
              <a:noFill/>
              <a:ln>
                <a:noFill/>
              </a:ln>
              <a:effectLst/>
            </c:spPr>
            <c:txPr>
              <a:bodyPr/>
              <a:lstStyle/>
              <a:p>
                <a:pPr>
                  <a:defRPr sz="1200" b="1">
                    <a:solidFill>
                      <a:schemeClr val="accent1"/>
                    </a:solidFill>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Tabelle1!$B$1:$X$1</c:f>
              <c:strCache>
                <c:ptCount val="23"/>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strCache>
            </c:strRef>
          </c:cat>
          <c:val>
            <c:numRef>
              <c:f>Tabelle1!$B$2:$X$2</c:f>
              <c:numCache>
                <c:formatCode>General</c:formatCode>
                <c:ptCount val="23"/>
                <c:pt idx="0">
                  <c:v>3</c:v>
                </c:pt>
                <c:pt idx="1">
                  <c:v>2.2000000000000002</c:v>
                </c:pt>
                <c:pt idx="2">
                  <c:v>2.4</c:v>
                </c:pt>
                <c:pt idx="3">
                  <c:v>1.7</c:v>
                </c:pt>
                <c:pt idx="4">
                  <c:v>2</c:v>
                </c:pt>
                <c:pt idx="5">
                  <c:v>2.5</c:v>
                </c:pt>
                <c:pt idx="6">
                  <c:v>3.3</c:v>
                </c:pt>
                <c:pt idx="7">
                  <c:v>4.8</c:v>
                </c:pt>
                <c:pt idx="8">
                  <c:v>2.6</c:v>
                </c:pt>
                <c:pt idx="9">
                  <c:v>0.1</c:v>
                </c:pt>
                <c:pt idx="10">
                  <c:v>3.2</c:v>
                </c:pt>
                <c:pt idx="11">
                  <c:v>3.4</c:v>
                </c:pt>
                <c:pt idx="12">
                  <c:v>3.4</c:v>
                </c:pt>
                <c:pt idx="13">
                  <c:v>2.4</c:v>
                </c:pt>
                <c:pt idx="14">
                  <c:v>2.9</c:v>
                </c:pt>
                <c:pt idx="15">
                  <c:v>1.2</c:v>
                </c:pt>
                <c:pt idx="16">
                  <c:v>2.7</c:v>
                </c:pt>
                <c:pt idx="17">
                  <c:v>3.2</c:v>
                </c:pt>
                <c:pt idx="18">
                  <c:v>3</c:v>
                </c:pt>
                <c:pt idx="19">
                  <c:v>1.7</c:v>
                </c:pt>
                <c:pt idx="20">
                  <c:v>0.2</c:v>
                </c:pt>
                <c:pt idx="21">
                  <c:v>2.5</c:v>
                </c:pt>
                <c:pt idx="22">
                  <c:v>3</c:v>
                </c:pt>
              </c:numCache>
            </c:numRef>
          </c:val>
          <c:extLst>
            <c:ext xmlns:c16="http://schemas.microsoft.com/office/drawing/2014/chart" uri="{C3380CC4-5D6E-409C-BE32-E72D297353CC}">
              <c16:uniqueId val="{00000008-E0F5-4D31-AD49-2E54A84734A2}"/>
            </c:ext>
          </c:extLst>
        </c:ser>
        <c:dLbls>
          <c:showLegendKey val="0"/>
          <c:showVal val="0"/>
          <c:showCatName val="0"/>
          <c:showSerName val="0"/>
          <c:showPercent val="0"/>
          <c:showBubbleSize val="0"/>
        </c:dLbls>
        <c:gapWidth val="77"/>
        <c:axId val="239966848"/>
        <c:axId val="242739840"/>
      </c:barChart>
      <c:catAx>
        <c:axId val="239966848"/>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nextTo"/>
        <c:spPr>
          <a:ln w="28575">
            <a:solidFill>
              <a:schemeClr val="accent4"/>
            </a:solidFill>
          </a:ln>
        </c:spPr>
        <c:txPr>
          <a:bodyPr/>
          <a:lstStyle/>
          <a:p>
            <a:pPr>
              <a:defRPr sz="1050">
                <a:solidFill>
                  <a:schemeClr val="tx1"/>
                </a:solidFill>
              </a:defRPr>
            </a:pPr>
            <a:endParaRPr lang="de-DE"/>
          </a:p>
        </c:txPr>
        <c:crossAx val="242739840"/>
        <c:crosses val="autoZero"/>
        <c:auto val="1"/>
        <c:lblAlgn val="ctr"/>
        <c:lblOffset val="100"/>
        <c:noMultiLvlLbl val="0"/>
      </c:catAx>
      <c:valAx>
        <c:axId val="242739840"/>
        <c:scaling>
          <c:orientation val="minMax"/>
          <c:max val="6.8"/>
          <c:min val="0"/>
        </c:scaling>
        <c:delete val="0"/>
        <c:axPos val="l"/>
        <c:majorGridlines>
          <c:spPr>
            <a:ln>
              <a:solidFill>
                <a:schemeClr val="tx2">
                  <a:lumMod val="40000"/>
                  <a:lumOff val="60000"/>
                </a:schemeClr>
              </a:solidFill>
            </a:ln>
          </c:spPr>
        </c:majorGridlines>
        <c:numFmt formatCode="General" sourceLinked="1"/>
        <c:majorTickMark val="out"/>
        <c:minorTickMark val="none"/>
        <c:tickLblPos val="nextTo"/>
        <c:spPr>
          <a:ln w="15875">
            <a:noFill/>
          </a:ln>
        </c:spPr>
        <c:txPr>
          <a:bodyPr/>
          <a:lstStyle/>
          <a:p>
            <a:pPr>
              <a:defRPr sz="1050"/>
            </a:pPr>
            <a:endParaRPr lang="de-DE"/>
          </a:p>
        </c:txPr>
        <c:crossAx val="239966848"/>
        <c:crosses val="autoZero"/>
        <c:crossBetween val="between"/>
      </c:valAx>
    </c:plotArea>
    <c:plotVisOnly val="1"/>
    <c:dispBlanksAs val="gap"/>
    <c:showDLblsOverMax val="0"/>
  </c:chart>
  <c:spPr>
    <a:noFill/>
  </c:spPr>
  <c:txPr>
    <a:bodyPr/>
    <a:lstStyle/>
    <a:p>
      <a:pPr>
        <a:defRPr sz="1800"/>
      </a:pPr>
      <a:endParaRPr lang="de-DE"/>
    </a:p>
  </c:txPr>
  <c:externalData r:id="rId1">
    <c:autoUpdate val="0"/>
  </c:externalData>
  <c:userShapes r:id="rId2"/>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de-DE" sz="1400" dirty="0" smtClean="0"/>
              <a:t>2022 gemäß Befragung</a:t>
            </a:r>
            <a:r>
              <a:rPr lang="de-DE" sz="1400" baseline="0" dirty="0" smtClean="0"/>
              <a:t> Sept. 2022</a:t>
            </a:r>
            <a:endParaRPr lang="de-DE" sz="1400" dirty="0"/>
          </a:p>
        </c:rich>
      </c:tx>
      <c:layout>
        <c:manualLayout>
          <c:xMode val="edge"/>
          <c:yMode val="edge"/>
          <c:x val="0.2728755643914379"/>
          <c:y val="3.8131553860819831E-2"/>
        </c:manualLayout>
      </c:layout>
      <c:overlay val="0"/>
    </c:title>
    <c:autoTitleDeleted val="0"/>
    <c:plotArea>
      <c:layout>
        <c:manualLayout>
          <c:layoutTarget val="inner"/>
          <c:xMode val="edge"/>
          <c:yMode val="edge"/>
          <c:x val="0.28108469330850677"/>
          <c:y val="0.23521283862396136"/>
          <c:w val="0.460618128900602"/>
          <c:h val="0.56270944206330742"/>
        </c:manualLayout>
      </c:layout>
      <c:doughnutChart>
        <c:varyColors val="1"/>
        <c:ser>
          <c:idx val="0"/>
          <c:order val="0"/>
          <c:tx>
            <c:strRef>
              <c:f>Tabelle1!$B$1</c:f>
              <c:strCache>
                <c:ptCount val="1"/>
                <c:pt idx="0">
                  <c:v>Verkauf</c:v>
                </c:pt>
              </c:strCache>
            </c:strRef>
          </c:tx>
          <c:spPr>
            <a:ln>
              <a:noFill/>
            </a:ln>
          </c:spPr>
          <c:dPt>
            <c:idx val="0"/>
            <c:bubble3D val="0"/>
            <c:spPr>
              <a:solidFill>
                <a:schemeClr val="accent3"/>
              </a:solidFill>
              <a:ln>
                <a:noFill/>
              </a:ln>
            </c:spPr>
            <c:extLst>
              <c:ext xmlns:c16="http://schemas.microsoft.com/office/drawing/2014/chart" uri="{C3380CC4-5D6E-409C-BE32-E72D297353CC}">
                <c16:uniqueId val="{00000001-8507-48B7-A953-434EC8EDA507}"/>
              </c:ext>
            </c:extLst>
          </c:dPt>
          <c:dPt>
            <c:idx val="1"/>
            <c:bubble3D val="0"/>
            <c:spPr>
              <a:solidFill>
                <a:schemeClr val="tx2">
                  <a:lumMod val="40000"/>
                  <a:lumOff val="60000"/>
                </a:schemeClr>
              </a:solidFill>
              <a:ln>
                <a:noFill/>
              </a:ln>
            </c:spPr>
            <c:extLst>
              <c:ext xmlns:c16="http://schemas.microsoft.com/office/drawing/2014/chart" uri="{C3380CC4-5D6E-409C-BE32-E72D297353CC}">
                <c16:uniqueId val="{00000003-8507-48B7-A953-434EC8EDA507}"/>
              </c:ext>
            </c:extLst>
          </c:dPt>
          <c:dPt>
            <c:idx val="2"/>
            <c:bubble3D val="0"/>
            <c:spPr>
              <a:solidFill>
                <a:schemeClr val="accent5"/>
              </a:solidFill>
              <a:ln>
                <a:noFill/>
              </a:ln>
            </c:spPr>
            <c:extLst>
              <c:ext xmlns:c16="http://schemas.microsoft.com/office/drawing/2014/chart" uri="{C3380CC4-5D6E-409C-BE32-E72D297353CC}">
                <c16:uniqueId val="{00000005-8507-48B7-A953-434EC8EDA507}"/>
              </c:ext>
            </c:extLst>
          </c:dPt>
          <c:dPt>
            <c:idx val="3"/>
            <c:bubble3D val="0"/>
            <c:spPr>
              <a:solidFill>
                <a:schemeClr val="accent2"/>
              </a:solidFill>
              <a:ln>
                <a:noFill/>
              </a:ln>
            </c:spPr>
            <c:extLst>
              <c:ext xmlns:c16="http://schemas.microsoft.com/office/drawing/2014/chart" uri="{C3380CC4-5D6E-409C-BE32-E72D297353CC}">
                <c16:uniqueId val="{00000007-8507-48B7-A953-434EC8EDA507}"/>
              </c:ext>
            </c:extLst>
          </c:dPt>
          <c:dPt>
            <c:idx val="4"/>
            <c:bubble3D val="0"/>
            <c:spPr>
              <a:solidFill>
                <a:schemeClr val="accent4"/>
              </a:solidFill>
              <a:ln>
                <a:noFill/>
              </a:ln>
            </c:spPr>
            <c:extLst>
              <c:ext xmlns:c16="http://schemas.microsoft.com/office/drawing/2014/chart" uri="{C3380CC4-5D6E-409C-BE32-E72D297353CC}">
                <c16:uniqueId val="{00000009-8507-48B7-A953-434EC8EDA507}"/>
              </c:ext>
            </c:extLst>
          </c:dPt>
          <c:dPt>
            <c:idx val="5"/>
            <c:bubble3D val="0"/>
            <c:spPr>
              <a:solidFill>
                <a:schemeClr val="accent1"/>
              </a:solidFill>
              <a:ln>
                <a:noFill/>
              </a:ln>
            </c:spPr>
            <c:extLst>
              <c:ext xmlns:c16="http://schemas.microsoft.com/office/drawing/2014/chart" uri="{C3380CC4-5D6E-409C-BE32-E72D297353CC}">
                <c16:uniqueId val="{0000000B-8507-48B7-A953-434EC8EDA507}"/>
              </c:ext>
            </c:extLst>
          </c:dPt>
          <c:dPt>
            <c:idx val="6"/>
            <c:bubble3D val="0"/>
            <c:spPr>
              <a:solidFill>
                <a:schemeClr val="accent3">
                  <a:lumMod val="60000"/>
                  <a:lumOff val="40000"/>
                </a:schemeClr>
              </a:solidFill>
              <a:ln>
                <a:noFill/>
              </a:ln>
            </c:spPr>
            <c:extLst>
              <c:ext xmlns:c16="http://schemas.microsoft.com/office/drawing/2014/chart" uri="{C3380CC4-5D6E-409C-BE32-E72D297353CC}">
                <c16:uniqueId val="{0000000D-8507-48B7-A953-434EC8EDA507}"/>
              </c:ext>
            </c:extLst>
          </c:dPt>
          <c:dPt>
            <c:idx val="7"/>
            <c:bubble3D val="0"/>
            <c:spPr>
              <a:solidFill>
                <a:schemeClr val="accent3"/>
              </a:solidFill>
              <a:ln>
                <a:noFill/>
              </a:ln>
            </c:spPr>
            <c:extLst>
              <c:ext xmlns:c16="http://schemas.microsoft.com/office/drawing/2014/chart" uri="{C3380CC4-5D6E-409C-BE32-E72D297353CC}">
                <c16:uniqueId val="{0000000F-8507-48B7-A953-434EC8EDA507}"/>
              </c:ext>
            </c:extLst>
          </c:dPt>
          <c:dPt>
            <c:idx val="8"/>
            <c:bubble3D val="0"/>
            <c:spPr>
              <a:solidFill>
                <a:schemeClr val="tx2">
                  <a:lumMod val="40000"/>
                  <a:lumOff val="60000"/>
                </a:schemeClr>
              </a:solidFill>
              <a:ln>
                <a:noFill/>
              </a:ln>
            </c:spPr>
            <c:extLst>
              <c:ext xmlns:c16="http://schemas.microsoft.com/office/drawing/2014/chart" uri="{C3380CC4-5D6E-409C-BE32-E72D297353CC}">
                <c16:uniqueId val="{00000011-8507-48B7-A953-434EC8EDA507}"/>
              </c:ext>
            </c:extLst>
          </c:dPt>
          <c:dPt>
            <c:idx val="9"/>
            <c:bubble3D val="0"/>
            <c:spPr>
              <a:solidFill>
                <a:schemeClr val="tx2"/>
              </a:solidFill>
              <a:ln>
                <a:noFill/>
              </a:ln>
            </c:spPr>
            <c:extLst>
              <c:ext xmlns:c16="http://schemas.microsoft.com/office/drawing/2014/chart" uri="{C3380CC4-5D6E-409C-BE32-E72D297353CC}">
                <c16:uniqueId val="{00000013-8507-48B7-A953-434EC8EDA507}"/>
              </c:ext>
            </c:extLst>
          </c:dPt>
          <c:dPt>
            <c:idx val="10"/>
            <c:bubble3D val="0"/>
            <c:spPr>
              <a:solidFill>
                <a:schemeClr val="tx2">
                  <a:lumMod val="75000"/>
                </a:schemeClr>
              </a:solidFill>
              <a:ln>
                <a:noFill/>
              </a:ln>
            </c:spPr>
            <c:extLst>
              <c:ext xmlns:c16="http://schemas.microsoft.com/office/drawing/2014/chart" uri="{C3380CC4-5D6E-409C-BE32-E72D297353CC}">
                <c16:uniqueId val="{00000015-8507-48B7-A953-434EC8EDA507}"/>
              </c:ext>
            </c:extLst>
          </c:dPt>
          <c:dPt>
            <c:idx val="11"/>
            <c:bubble3D val="0"/>
            <c:spPr>
              <a:solidFill>
                <a:schemeClr val="bg2"/>
              </a:solidFill>
              <a:ln>
                <a:noFill/>
              </a:ln>
            </c:spPr>
            <c:extLst>
              <c:ext xmlns:c16="http://schemas.microsoft.com/office/drawing/2014/chart" uri="{C3380CC4-5D6E-409C-BE32-E72D297353CC}">
                <c16:uniqueId val="{00000017-8507-48B7-A953-434EC8EDA507}"/>
              </c:ext>
            </c:extLst>
          </c:dPt>
          <c:dPt>
            <c:idx val="12"/>
            <c:bubble3D val="0"/>
            <c:spPr>
              <a:solidFill>
                <a:schemeClr val="bg1"/>
              </a:solidFill>
              <a:ln>
                <a:noFill/>
              </a:ln>
            </c:spPr>
            <c:extLst>
              <c:ext xmlns:c16="http://schemas.microsoft.com/office/drawing/2014/chart" uri="{C3380CC4-5D6E-409C-BE32-E72D297353CC}">
                <c16:uniqueId val="{00000019-8507-48B7-A953-434EC8EDA507}"/>
              </c:ext>
            </c:extLst>
          </c:dPt>
          <c:dLbls>
            <c:dLbl>
              <c:idx val="1"/>
              <c:spPr/>
              <c:txPr>
                <a:bodyPr/>
                <a:lstStyle/>
                <a:p>
                  <a:pPr>
                    <a:defRPr sz="1200" b="1">
                      <a:solidFill>
                        <a:schemeClr val="accent4"/>
                      </a:solidFill>
                    </a:defRPr>
                  </a:pPr>
                  <a:endParaRPr lang="de-DE"/>
                </a:p>
              </c:txPr>
              <c:showLegendKey val="0"/>
              <c:showVal val="1"/>
              <c:showCatName val="0"/>
              <c:showSerName val="0"/>
              <c:showPercent val="0"/>
              <c:showBubbleSize val="0"/>
              <c:extLst>
                <c:ext xmlns:c16="http://schemas.microsoft.com/office/drawing/2014/chart" uri="{C3380CC4-5D6E-409C-BE32-E72D297353CC}">
                  <c16:uniqueId val="{00000003-8507-48B7-A953-434EC8EDA507}"/>
                </c:ext>
              </c:extLst>
            </c:dLbl>
            <c:spPr>
              <a:noFill/>
              <a:ln>
                <a:noFill/>
              </a:ln>
              <a:effectLst/>
            </c:spPr>
            <c:txPr>
              <a:bodyPr/>
              <a:lstStyle/>
              <a:p>
                <a:pPr>
                  <a:defRPr sz="1200" b="1">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Tabelle1!$A$2:$A$7</c:f>
              <c:strCache>
                <c:ptCount val="6"/>
                <c:pt idx="0">
                  <c:v>Verluste</c:v>
                </c:pt>
                <c:pt idx="1">
                  <c:v>&lt; 0 bis 1</c:v>
                </c:pt>
                <c:pt idx="2">
                  <c:v>1 bis 2</c:v>
                </c:pt>
                <c:pt idx="3">
                  <c:v>2 bis 3</c:v>
                </c:pt>
                <c:pt idx="4">
                  <c:v>3 bis 4</c:v>
                </c:pt>
                <c:pt idx="5">
                  <c:v>4 und mehr</c:v>
                </c:pt>
              </c:strCache>
            </c:strRef>
          </c:cat>
          <c:val>
            <c:numRef>
              <c:f>Tabelle1!$B$2:$B$7</c:f>
              <c:numCache>
                <c:formatCode>General</c:formatCode>
                <c:ptCount val="6"/>
                <c:pt idx="0">
                  <c:v>16</c:v>
                </c:pt>
                <c:pt idx="1">
                  <c:v>11</c:v>
                </c:pt>
                <c:pt idx="2">
                  <c:v>14</c:v>
                </c:pt>
                <c:pt idx="3">
                  <c:v>12</c:v>
                </c:pt>
                <c:pt idx="4">
                  <c:v>17</c:v>
                </c:pt>
                <c:pt idx="5">
                  <c:v>30</c:v>
                </c:pt>
              </c:numCache>
            </c:numRef>
          </c:val>
          <c:extLst>
            <c:ext xmlns:c16="http://schemas.microsoft.com/office/drawing/2014/chart" uri="{C3380CC4-5D6E-409C-BE32-E72D297353CC}">
              <c16:uniqueId val="{0000001A-8507-48B7-A953-434EC8EDA507}"/>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de-DE"/>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de-DE" sz="1400" dirty="0" smtClean="0"/>
              <a:t>2022 gemäß Befragung Mai 2023</a:t>
            </a:r>
            <a:endParaRPr lang="de-DE" sz="1400" dirty="0"/>
          </a:p>
        </c:rich>
      </c:tx>
      <c:layout>
        <c:manualLayout>
          <c:xMode val="edge"/>
          <c:yMode val="edge"/>
          <c:x val="0.22853678132641295"/>
          <c:y val="3.8131553860819831E-2"/>
        </c:manualLayout>
      </c:layout>
      <c:overlay val="1"/>
    </c:title>
    <c:autoTitleDeleted val="0"/>
    <c:plotArea>
      <c:layout>
        <c:manualLayout>
          <c:layoutTarget val="inner"/>
          <c:xMode val="edge"/>
          <c:yMode val="edge"/>
          <c:x val="0.20305114846944883"/>
          <c:y val="0.1780155078327316"/>
          <c:w val="0.5698650916752831"/>
          <c:h val="0.69616988057617679"/>
        </c:manualLayout>
      </c:layout>
      <c:doughnutChart>
        <c:varyColors val="1"/>
        <c:ser>
          <c:idx val="0"/>
          <c:order val="0"/>
          <c:tx>
            <c:strRef>
              <c:f>Tabelle1!$B$1</c:f>
              <c:strCache>
                <c:ptCount val="1"/>
                <c:pt idx="0">
                  <c:v>Verkauf</c:v>
                </c:pt>
              </c:strCache>
            </c:strRef>
          </c:tx>
          <c:spPr>
            <a:ln>
              <a:noFill/>
            </a:ln>
          </c:spPr>
          <c:dPt>
            <c:idx val="0"/>
            <c:bubble3D val="0"/>
            <c:spPr>
              <a:solidFill>
                <a:schemeClr val="accent3"/>
              </a:solidFill>
              <a:ln>
                <a:noFill/>
              </a:ln>
            </c:spPr>
            <c:extLst>
              <c:ext xmlns:c16="http://schemas.microsoft.com/office/drawing/2014/chart" uri="{C3380CC4-5D6E-409C-BE32-E72D297353CC}">
                <c16:uniqueId val="{00000001-21DA-415F-8345-6B5E41E10088}"/>
              </c:ext>
            </c:extLst>
          </c:dPt>
          <c:dPt>
            <c:idx val="1"/>
            <c:bubble3D val="0"/>
            <c:spPr>
              <a:solidFill>
                <a:schemeClr val="tx2">
                  <a:lumMod val="40000"/>
                  <a:lumOff val="60000"/>
                </a:schemeClr>
              </a:solidFill>
              <a:ln>
                <a:noFill/>
              </a:ln>
            </c:spPr>
            <c:extLst>
              <c:ext xmlns:c16="http://schemas.microsoft.com/office/drawing/2014/chart" uri="{C3380CC4-5D6E-409C-BE32-E72D297353CC}">
                <c16:uniqueId val="{00000003-21DA-415F-8345-6B5E41E10088}"/>
              </c:ext>
            </c:extLst>
          </c:dPt>
          <c:dPt>
            <c:idx val="2"/>
            <c:bubble3D val="0"/>
            <c:spPr>
              <a:solidFill>
                <a:schemeClr val="accent5"/>
              </a:solidFill>
              <a:ln>
                <a:noFill/>
              </a:ln>
            </c:spPr>
            <c:extLst>
              <c:ext xmlns:c16="http://schemas.microsoft.com/office/drawing/2014/chart" uri="{C3380CC4-5D6E-409C-BE32-E72D297353CC}">
                <c16:uniqueId val="{00000005-21DA-415F-8345-6B5E41E10088}"/>
              </c:ext>
            </c:extLst>
          </c:dPt>
          <c:dPt>
            <c:idx val="3"/>
            <c:bubble3D val="0"/>
            <c:spPr>
              <a:solidFill>
                <a:schemeClr val="accent2"/>
              </a:solidFill>
              <a:ln>
                <a:noFill/>
              </a:ln>
            </c:spPr>
            <c:extLst>
              <c:ext xmlns:c16="http://schemas.microsoft.com/office/drawing/2014/chart" uri="{C3380CC4-5D6E-409C-BE32-E72D297353CC}">
                <c16:uniqueId val="{00000007-21DA-415F-8345-6B5E41E10088}"/>
              </c:ext>
            </c:extLst>
          </c:dPt>
          <c:dPt>
            <c:idx val="4"/>
            <c:bubble3D val="0"/>
            <c:spPr>
              <a:solidFill>
                <a:schemeClr val="accent4"/>
              </a:solidFill>
              <a:ln>
                <a:noFill/>
              </a:ln>
            </c:spPr>
            <c:extLst>
              <c:ext xmlns:c16="http://schemas.microsoft.com/office/drawing/2014/chart" uri="{C3380CC4-5D6E-409C-BE32-E72D297353CC}">
                <c16:uniqueId val="{00000009-21DA-415F-8345-6B5E41E10088}"/>
              </c:ext>
            </c:extLst>
          </c:dPt>
          <c:dPt>
            <c:idx val="5"/>
            <c:bubble3D val="0"/>
            <c:spPr>
              <a:solidFill>
                <a:schemeClr val="accent1"/>
              </a:solidFill>
              <a:ln>
                <a:noFill/>
              </a:ln>
            </c:spPr>
            <c:extLst>
              <c:ext xmlns:c16="http://schemas.microsoft.com/office/drawing/2014/chart" uri="{C3380CC4-5D6E-409C-BE32-E72D297353CC}">
                <c16:uniqueId val="{0000000B-21DA-415F-8345-6B5E41E10088}"/>
              </c:ext>
            </c:extLst>
          </c:dPt>
          <c:dPt>
            <c:idx val="6"/>
            <c:bubble3D val="0"/>
            <c:spPr>
              <a:solidFill>
                <a:schemeClr val="accent3">
                  <a:lumMod val="60000"/>
                  <a:lumOff val="40000"/>
                </a:schemeClr>
              </a:solidFill>
              <a:ln>
                <a:noFill/>
              </a:ln>
            </c:spPr>
            <c:extLst>
              <c:ext xmlns:c16="http://schemas.microsoft.com/office/drawing/2014/chart" uri="{C3380CC4-5D6E-409C-BE32-E72D297353CC}">
                <c16:uniqueId val="{0000000D-21DA-415F-8345-6B5E41E10088}"/>
              </c:ext>
            </c:extLst>
          </c:dPt>
          <c:dPt>
            <c:idx val="7"/>
            <c:bubble3D val="0"/>
            <c:spPr>
              <a:solidFill>
                <a:schemeClr val="accent3"/>
              </a:solidFill>
              <a:ln>
                <a:noFill/>
              </a:ln>
            </c:spPr>
            <c:extLst>
              <c:ext xmlns:c16="http://schemas.microsoft.com/office/drawing/2014/chart" uri="{C3380CC4-5D6E-409C-BE32-E72D297353CC}">
                <c16:uniqueId val="{0000000F-21DA-415F-8345-6B5E41E10088}"/>
              </c:ext>
            </c:extLst>
          </c:dPt>
          <c:dPt>
            <c:idx val="8"/>
            <c:bubble3D val="0"/>
            <c:spPr>
              <a:solidFill>
                <a:schemeClr val="tx2">
                  <a:lumMod val="40000"/>
                  <a:lumOff val="60000"/>
                </a:schemeClr>
              </a:solidFill>
              <a:ln>
                <a:noFill/>
              </a:ln>
            </c:spPr>
            <c:extLst>
              <c:ext xmlns:c16="http://schemas.microsoft.com/office/drawing/2014/chart" uri="{C3380CC4-5D6E-409C-BE32-E72D297353CC}">
                <c16:uniqueId val="{00000011-21DA-415F-8345-6B5E41E10088}"/>
              </c:ext>
            </c:extLst>
          </c:dPt>
          <c:dPt>
            <c:idx val="9"/>
            <c:bubble3D val="0"/>
            <c:spPr>
              <a:solidFill>
                <a:schemeClr val="tx2"/>
              </a:solidFill>
              <a:ln>
                <a:noFill/>
              </a:ln>
            </c:spPr>
            <c:extLst>
              <c:ext xmlns:c16="http://schemas.microsoft.com/office/drawing/2014/chart" uri="{C3380CC4-5D6E-409C-BE32-E72D297353CC}">
                <c16:uniqueId val="{00000013-21DA-415F-8345-6B5E41E10088}"/>
              </c:ext>
            </c:extLst>
          </c:dPt>
          <c:dPt>
            <c:idx val="10"/>
            <c:bubble3D val="0"/>
            <c:spPr>
              <a:solidFill>
                <a:schemeClr val="tx2">
                  <a:lumMod val="75000"/>
                </a:schemeClr>
              </a:solidFill>
              <a:ln>
                <a:noFill/>
              </a:ln>
            </c:spPr>
            <c:extLst>
              <c:ext xmlns:c16="http://schemas.microsoft.com/office/drawing/2014/chart" uri="{C3380CC4-5D6E-409C-BE32-E72D297353CC}">
                <c16:uniqueId val="{00000015-21DA-415F-8345-6B5E41E10088}"/>
              </c:ext>
            </c:extLst>
          </c:dPt>
          <c:dPt>
            <c:idx val="11"/>
            <c:bubble3D val="0"/>
            <c:spPr>
              <a:solidFill>
                <a:schemeClr val="bg2"/>
              </a:solidFill>
              <a:ln>
                <a:noFill/>
              </a:ln>
            </c:spPr>
            <c:extLst>
              <c:ext xmlns:c16="http://schemas.microsoft.com/office/drawing/2014/chart" uri="{C3380CC4-5D6E-409C-BE32-E72D297353CC}">
                <c16:uniqueId val="{00000017-21DA-415F-8345-6B5E41E10088}"/>
              </c:ext>
            </c:extLst>
          </c:dPt>
          <c:dPt>
            <c:idx val="12"/>
            <c:bubble3D val="0"/>
            <c:spPr>
              <a:solidFill>
                <a:schemeClr val="bg1"/>
              </a:solidFill>
              <a:ln>
                <a:noFill/>
              </a:ln>
            </c:spPr>
            <c:extLst>
              <c:ext xmlns:c16="http://schemas.microsoft.com/office/drawing/2014/chart" uri="{C3380CC4-5D6E-409C-BE32-E72D297353CC}">
                <c16:uniqueId val="{00000019-21DA-415F-8345-6B5E41E10088}"/>
              </c:ext>
            </c:extLst>
          </c:dPt>
          <c:dLbls>
            <c:dLbl>
              <c:idx val="1"/>
              <c:numFmt formatCode="#,##0" sourceLinked="0"/>
              <c:spPr/>
              <c:txPr>
                <a:bodyPr/>
                <a:lstStyle/>
                <a:p>
                  <a:pPr>
                    <a:defRPr sz="1200" b="1">
                      <a:solidFill>
                        <a:schemeClr val="accent4"/>
                      </a:solidFill>
                    </a:defRPr>
                  </a:pPr>
                  <a:endParaRPr lang="de-DE"/>
                </a:p>
              </c:txPr>
              <c:showLegendKey val="0"/>
              <c:showVal val="1"/>
              <c:showCatName val="0"/>
              <c:showSerName val="0"/>
              <c:showPercent val="0"/>
              <c:showBubbleSize val="0"/>
              <c:extLst>
                <c:ext xmlns:c16="http://schemas.microsoft.com/office/drawing/2014/chart" uri="{C3380CC4-5D6E-409C-BE32-E72D297353CC}">
                  <c16:uniqueId val="{00000003-21DA-415F-8345-6B5E41E10088}"/>
                </c:ext>
              </c:extLst>
            </c:dLbl>
            <c:numFmt formatCode="#,##0" sourceLinked="0"/>
            <c:spPr>
              <a:noFill/>
              <a:ln>
                <a:noFill/>
              </a:ln>
              <a:effectLst/>
            </c:spPr>
            <c:txPr>
              <a:bodyPr/>
              <a:lstStyle/>
              <a:p>
                <a:pPr>
                  <a:defRPr sz="1200" b="1">
                    <a:solidFill>
                      <a:schemeClr val="bg1"/>
                    </a:solidFill>
                  </a:defRPr>
                </a:pPr>
                <a:endParaRPr lang="de-DE"/>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Tabelle1!$A$2:$A$7</c:f>
              <c:strCache>
                <c:ptCount val="6"/>
                <c:pt idx="0">
                  <c:v>Verluste</c:v>
                </c:pt>
                <c:pt idx="1">
                  <c:v>&gt; 0 bis 1</c:v>
                </c:pt>
                <c:pt idx="2">
                  <c:v>&gt; 1 bis 2</c:v>
                </c:pt>
                <c:pt idx="3">
                  <c:v>&gt; 2 bis 3</c:v>
                </c:pt>
                <c:pt idx="4">
                  <c:v>&gt; 3 bis 4</c:v>
                </c:pt>
                <c:pt idx="5">
                  <c:v>4 und mehr</c:v>
                </c:pt>
              </c:strCache>
            </c:strRef>
          </c:cat>
          <c:val>
            <c:numRef>
              <c:f>Tabelle1!$B$2:$B$7</c:f>
              <c:numCache>
                <c:formatCode>General</c:formatCode>
                <c:ptCount val="6"/>
                <c:pt idx="0">
                  <c:v>14</c:v>
                </c:pt>
                <c:pt idx="1">
                  <c:v>9</c:v>
                </c:pt>
                <c:pt idx="2">
                  <c:v>11</c:v>
                </c:pt>
                <c:pt idx="3">
                  <c:v>10</c:v>
                </c:pt>
                <c:pt idx="4">
                  <c:v>18</c:v>
                </c:pt>
                <c:pt idx="5">
                  <c:v>37</c:v>
                </c:pt>
              </c:numCache>
            </c:numRef>
          </c:val>
          <c:extLst>
            <c:ext xmlns:c16="http://schemas.microsoft.com/office/drawing/2014/chart" uri="{C3380CC4-5D6E-409C-BE32-E72D297353CC}">
              <c16:uniqueId val="{0000001A-21DA-415F-8345-6B5E41E10088}"/>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de-DE"/>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Von den M+E-Unternehmen gemeldete Reichweite</a:t>
            </a:r>
            <a:br>
              <a:rPr lang="de-DE" sz="1400" b="1" dirty="0" smtClean="0"/>
            </a:br>
            <a:r>
              <a:rPr lang="de-DE" sz="1400" b="1" dirty="0" smtClean="0"/>
              <a:t>ihrer Auftragsbestände in Produktionsmonaten</a:t>
            </a:r>
            <a:r>
              <a:rPr lang="de-DE" sz="1400" b="1" baseline="0" dirty="0" smtClean="0"/>
              <a:t> (Quartalsanfang)</a:t>
            </a:r>
            <a:endParaRPr lang="de-DE" sz="1200" b="0" dirty="0" smtClean="0"/>
          </a:p>
        </c:rich>
      </c:tx>
      <c:layout>
        <c:manualLayout>
          <c:xMode val="edge"/>
          <c:yMode val="edge"/>
          <c:x val="0.20045239360417372"/>
          <c:y val="0"/>
        </c:manualLayout>
      </c:layout>
      <c:overlay val="1"/>
    </c:title>
    <c:autoTitleDeleted val="0"/>
    <c:plotArea>
      <c:layout>
        <c:manualLayout>
          <c:layoutTarget val="inner"/>
          <c:xMode val="edge"/>
          <c:yMode val="edge"/>
          <c:x val="4.6925844134086701E-2"/>
          <c:y val="0.16728197601974915"/>
          <c:w val="0.95265252886334006"/>
          <c:h val="0.74361926803007528"/>
        </c:manualLayout>
      </c:layout>
      <c:barChart>
        <c:barDir val="col"/>
        <c:grouping val="clustered"/>
        <c:varyColors val="0"/>
        <c:ser>
          <c:idx val="0"/>
          <c:order val="0"/>
          <c:spPr>
            <a:solidFill>
              <a:srgbClr val="00628C"/>
            </a:solidFill>
          </c:spPr>
          <c:invertIfNegative val="0"/>
          <c:dPt>
            <c:idx val="15"/>
            <c:invertIfNegative val="0"/>
            <c:bubble3D val="0"/>
            <c:extLst>
              <c:ext xmlns:c16="http://schemas.microsoft.com/office/drawing/2014/chart" uri="{C3380CC4-5D6E-409C-BE32-E72D297353CC}">
                <c16:uniqueId val="{00000000-3EBA-4B1F-B41A-65BF66E44500}"/>
              </c:ext>
            </c:extLst>
          </c:dPt>
          <c:dPt>
            <c:idx val="16"/>
            <c:invertIfNegative val="0"/>
            <c:bubble3D val="0"/>
            <c:extLst>
              <c:ext xmlns:c16="http://schemas.microsoft.com/office/drawing/2014/chart" uri="{C3380CC4-5D6E-409C-BE32-E72D297353CC}">
                <c16:uniqueId val="{00000001-3EBA-4B1F-B41A-65BF66E44500}"/>
              </c:ext>
            </c:extLst>
          </c:dPt>
          <c:cat>
            <c:strRef>
              <c:f>Tabelle1!$B$1:$AK$1</c:f>
              <c:strCache>
                <c:ptCount val="36"/>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2016-1</c:v>
                </c:pt>
                <c:pt idx="13">
                  <c:v>2016-2</c:v>
                </c:pt>
                <c:pt idx="14">
                  <c:v>2016-3</c:v>
                </c:pt>
                <c:pt idx="15">
                  <c:v>2016-4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strCache>
            </c:strRef>
          </c:cat>
          <c:val>
            <c:numRef>
              <c:f>Tabelle1!$B$2:$AR$2</c:f>
              <c:numCache>
                <c:formatCode>0.0</c:formatCode>
                <c:ptCount val="43"/>
                <c:pt idx="0">
                  <c:v>3.2</c:v>
                </c:pt>
                <c:pt idx="1">
                  <c:v>3.4</c:v>
                </c:pt>
                <c:pt idx="2">
                  <c:v>3.5</c:v>
                </c:pt>
                <c:pt idx="3">
                  <c:v>3.3</c:v>
                </c:pt>
                <c:pt idx="4">
                  <c:v>3.1</c:v>
                </c:pt>
                <c:pt idx="5">
                  <c:v>3.4</c:v>
                </c:pt>
                <c:pt idx="6">
                  <c:v>3.2</c:v>
                </c:pt>
                <c:pt idx="7">
                  <c:v>3.4</c:v>
                </c:pt>
                <c:pt idx="8">
                  <c:v>3.4</c:v>
                </c:pt>
                <c:pt idx="9">
                  <c:v>3.3</c:v>
                </c:pt>
                <c:pt idx="10">
                  <c:v>3.4</c:v>
                </c:pt>
                <c:pt idx="11">
                  <c:v>3.5</c:v>
                </c:pt>
                <c:pt idx="12">
                  <c:v>3.5</c:v>
                </c:pt>
                <c:pt idx="13">
                  <c:v>3.4</c:v>
                </c:pt>
                <c:pt idx="14">
                  <c:v>3.4</c:v>
                </c:pt>
                <c:pt idx="15">
                  <c:v>3.3</c:v>
                </c:pt>
                <c:pt idx="16">
                  <c:v>3.5</c:v>
                </c:pt>
                <c:pt idx="17">
                  <c:v>3.9</c:v>
                </c:pt>
                <c:pt idx="18">
                  <c:v>4</c:v>
                </c:pt>
                <c:pt idx="19">
                  <c:v>3.6</c:v>
                </c:pt>
                <c:pt idx="20">
                  <c:v>4.0999999999999996</c:v>
                </c:pt>
                <c:pt idx="21">
                  <c:v>4.3</c:v>
                </c:pt>
                <c:pt idx="22">
                  <c:v>4.3</c:v>
                </c:pt>
                <c:pt idx="23">
                  <c:v>4</c:v>
                </c:pt>
                <c:pt idx="24">
                  <c:v>4</c:v>
                </c:pt>
                <c:pt idx="25">
                  <c:v>4.2</c:v>
                </c:pt>
                <c:pt idx="26">
                  <c:v>4</c:v>
                </c:pt>
                <c:pt idx="27">
                  <c:v>3.5</c:v>
                </c:pt>
                <c:pt idx="28">
                  <c:v>3.9</c:v>
                </c:pt>
                <c:pt idx="29">
                  <c:v>3.6</c:v>
                </c:pt>
                <c:pt idx="30">
                  <c:v>3.5</c:v>
                </c:pt>
                <c:pt idx="31">
                  <c:v>3.9</c:v>
                </c:pt>
                <c:pt idx="32">
                  <c:v>3.7</c:v>
                </c:pt>
                <c:pt idx="33">
                  <c:v>4.4000000000000004</c:v>
                </c:pt>
                <c:pt idx="34">
                  <c:v>4.4000000000000004</c:v>
                </c:pt>
                <c:pt idx="35">
                  <c:v>5.3</c:v>
                </c:pt>
                <c:pt idx="36">
                  <c:v>5.7</c:v>
                </c:pt>
                <c:pt idx="37">
                  <c:v>6</c:v>
                </c:pt>
                <c:pt idx="38">
                  <c:v>5.7</c:v>
                </c:pt>
                <c:pt idx="39">
                  <c:v>6.2</c:v>
                </c:pt>
                <c:pt idx="40">
                  <c:v>6</c:v>
                </c:pt>
                <c:pt idx="41">
                  <c:v>5.6</c:v>
                </c:pt>
                <c:pt idx="42">
                  <c:v>5.4</c:v>
                </c:pt>
              </c:numCache>
            </c:numRef>
          </c:val>
          <c:extLst>
            <c:ext xmlns:c16="http://schemas.microsoft.com/office/drawing/2014/chart" uri="{C3380CC4-5D6E-409C-BE32-E72D297353CC}">
              <c16:uniqueId val="{00000002-3EBA-4B1F-B41A-65BF66E44500}"/>
            </c:ext>
          </c:extLst>
        </c:ser>
        <c:dLbls>
          <c:showLegendKey val="0"/>
          <c:showVal val="0"/>
          <c:showCatName val="0"/>
          <c:showSerName val="0"/>
          <c:showPercent val="0"/>
          <c:showBubbleSize val="0"/>
        </c:dLbls>
        <c:gapWidth val="41"/>
        <c:axId val="225097216"/>
        <c:axId val="225098752"/>
      </c:barChart>
      <c:lineChart>
        <c:grouping val="standard"/>
        <c:varyColors val="0"/>
        <c:ser>
          <c:idx val="1"/>
          <c:order val="1"/>
          <c:spPr>
            <a:ln>
              <a:solidFill>
                <a:schemeClr val="accent3"/>
              </a:solidFill>
            </a:ln>
          </c:spPr>
          <c:marker>
            <c:symbol val="none"/>
          </c:marker>
          <c:cat>
            <c:strRef>
              <c:f>Tabelle1!$B$1:$AK$1</c:f>
              <c:strCache>
                <c:ptCount val="36"/>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2016-1</c:v>
                </c:pt>
                <c:pt idx="13">
                  <c:v>2016-2</c:v>
                </c:pt>
                <c:pt idx="14">
                  <c:v>2016-3</c:v>
                </c:pt>
                <c:pt idx="15">
                  <c:v>2016-4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strCache>
            </c:strRef>
          </c:cat>
          <c:val>
            <c:numRef>
              <c:f>Tabelle1!$B$3:$AR$3</c:f>
              <c:numCache>
                <c:formatCode>General</c:formatCode>
                <c:ptCount val="43"/>
                <c:pt idx="0">
                  <c:v>3.4</c:v>
                </c:pt>
                <c:pt idx="1">
                  <c:v>3.4</c:v>
                </c:pt>
                <c:pt idx="2">
                  <c:v>3.4</c:v>
                </c:pt>
                <c:pt idx="3">
                  <c:v>3.4</c:v>
                </c:pt>
                <c:pt idx="4">
                  <c:v>3.4</c:v>
                </c:pt>
                <c:pt idx="5">
                  <c:v>3.4</c:v>
                </c:pt>
                <c:pt idx="6">
                  <c:v>3.4</c:v>
                </c:pt>
                <c:pt idx="7">
                  <c:v>3.4</c:v>
                </c:pt>
                <c:pt idx="8">
                  <c:v>3.4</c:v>
                </c:pt>
                <c:pt idx="9">
                  <c:v>3.4</c:v>
                </c:pt>
                <c:pt idx="10">
                  <c:v>3.4</c:v>
                </c:pt>
                <c:pt idx="11">
                  <c:v>3.4</c:v>
                </c:pt>
                <c:pt idx="12">
                  <c:v>3.4</c:v>
                </c:pt>
                <c:pt idx="13">
                  <c:v>3.4</c:v>
                </c:pt>
                <c:pt idx="14">
                  <c:v>3.4</c:v>
                </c:pt>
                <c:pt idx="15">
                  <c:v>3.4</c:v>
                </c:pt>
                <c:pt idx="16">
                  <c:v>3.4</c:v>
                </c:pt>
                <c:pt idx="17">
                  <c:v>3.4</c:v>
                </c:pt>
                <c:pt idx="18">
                  <c:v>3.4</c:v>
                </c:pt>
                <c:pt idx="19">
                  <c:v>3.4</c:v>
                </c:pt>
                <c:pt idx="20">
                  <c:v>3.4</c:v>
                </c:pt>
                <c:pt idx="21">
                  <c:v>3.4</c:v>
                </c:pt>
                <c:pt idx="22">
                  <c:v>3.4</c:v>
                </c:pt>
                <c:pt idx="23">
                  <c:v>3.4</c:v>
                </c:pt>
                <c:pt idx="24">
                  <c:v>3.4</c:v>
                </c:pt>
                <c:pt idx="25">
                  <c:v>3.4</c:v>
                </c:pt>
                <c:pt idx="26">
                  <c:v>3.4</c:v>
                </c:pt>
                <c:pt idx="27">
                  <c:v>3.4</c:v>
                </c:pt>
                <c:pt idx="28">
                  <c:v>3.4</c:v>
                </c:pt>
                <c:pt idx="29">
                  <c:v>3.4</c:v>
                </c:pt>
                <c:pt idx="30">
                  <c:v>3.4</c:v>
                </c:pt>
                <c:pt idx="31">
                  <c:v>3.4</c:v>
                </c:pt>
                <c:pt idx="32">
                  <c:v>3.4</c:v>
                </c:pt>
                <c:pt idx="33">
                  <c:v>3.4</c:v>
                </c:pt>
                <c:pt idx="34">
                  <c:v>3.4</c:v>
                </c:pt>
                <c:pt idx="35">
                  <c:v>3.4</c:v>
                </c:pt>
                <c:pt idx="36">
                  <c:v>3.4</c:v>
                </c:pt>
                <c:pt idx="37">
                  <c:v>3.4</c:v>
                </c:pt>
                <c:pt idx="38">
                  <c:v>3.4</c:v>
                </c:pt>
                <c:pt idx="39">
                  <c:v>3.4</c:v>
                </c:pt>
                <c:pt idx="40">
                  <c:v>3.4</c:v>
                </c:pt>
                <c:pt idx="41">
                  <c:v>3.4</c:v>
                </c:pt>
                <c:pt idx="42">
                  <c:v>3.4</c:v>
                </c:pt>
              </c:numCache>
            </c:numRef>
          </c:val>
          <c:smooth val="0"/>
          <c:extLst>
            <c:ext xmlns:c16="http://schemas.microsoft.com/office/drawing/2014/chart" uri="{C3380CC4-5D6E-409C-BE32-E72D297353CC}">
              <c16:uniqueId val="{00000003-3EBA-4B1F-B41A-65BF66E44500}"/>
            </c:ext>
          </c:extLst>
        </c:ser>
        <c:dLbls>
          <c:showLegendKey val="0"/>
          <c:showVal val="0"/>
          <c:showCatName val="0"/>
          <c:showSerName val="0"/>
          <c:showPercent val="0"/>
          <c:showBubbleSize val="0"/>
        </c:dLbls>
        <c:marker val="1"/>
        <c:smooth val="0"/>
        <c:axId val="225097216"/>
        <c:axId val="225098752"/>
      </c:lineChart>
      <c:catAx>
        <c:axId val="225097216"/>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none"/>
        <c:spPr>
          <a:ln w="28575">
            <a:solidFill>
              <a:schemeClr val="accent4"/>
            </a:solidFill>
          </a:ln>
        </c:spPr>
        <c:txPr>
          <a:bodyPr/>
          <a:lstStyle/>
          <a:p>
            <a:pPr>
              <a:defRPr sz="1050">
                <a:solidFill>
                  <a:schemeClr val="tx1"/>
                </a:solidFill>
              </a:defRPr>
            </a:pPr>
            <a:endParaRPr lang="de-DE"/>
          </a:p>
        </c:txPr>
        <c:crossAx val="225098752"/>
        <c:crosses val="autoZero"/>
        <c:auto val="1"/>
        <c:lblAlgn val="ctr"/>
        <c:lblOffset val="100"/>
        <c:tickMarkSkip val="4"/>
        <c:noMultiLvlLbl val="0"/>
      </c:catAx>
      <c:valAx>
        <c:axId val="225098752"/>
        <c:scaling>
          <c:orientation val="minMax"/>
          <c:max val="6.5"/>
          <c:min val="0"/>
        </c:scaling>
        <c:delete val="0"/>
        <c:axPos val="l"/>
        <c:majorGridlines>
          <c:spPr>
            <a:ln>
              <a:solidFill>
                <a:schemeClr val="tx2">
                  <a:lumMod val="40000"/>
                  <a:lumOff val="60000"/>
                </a:schemeClr>
              </a:solidFill>
            </a:ln>
          </c:spPr>
        </c:majorGridlines>
        <c:numFmt formatCode="0.0" sourceLinked="0"/>
        <c:majorTickMark val="none"/>
        <c:minorTickMark val="none"/>
        <c:tickLblPos val="nextTo"/>
        <c:spPr>
          <a:ln w="0">
            <a:noFill/>
          </a:ln>
        </c:spPr>
        <c:txPr>
          <a:bodyPr/>
          <a:lstStyle/>
          <a:p>
            <a:pPr>
              <a:defRPr sz="1050"/>
            </a:pPr>
            <a:endParaRPr lang="de-DE"/>
          </a:p>
        </c:txPr>
        <c:crossAx val="225097216"/>
        <c:crosses val="autoZero"/>
        <c:crossBetween val="between"/>
        <c:majorUnit val="0.5"/>
        <c:minorUnit val="0.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Saison-</a:t>
            </a:r>
            <a:r>
              <a:rPr lang="de-DE" sz="1400" b="1" baseline="0" dirty="0" smtClean="0"/>
              <a:t> und kalenderbereinigte </a:t>
            </a:r>
            <a:r>
              <a:rPr lang="de-DE" sz="1400" b="1" dirty="0" smtClean="0"/>
              <a:t>Quartalswerte</a:t>
            </a:r>
            <a:r>
              <a:rPr lang="de-DE" sz="1600" b="1" dirty="0" smtClean="0"/>
              <a:t/>
            </a:r>
            <a:br>
              <a:rPr lang="de-DE" sz="1600" b="1" dirty="0" smtClean="0"/>
            </a:br>
            <a:r>
              <a:rPr lang="de-DE" sz="1050" b="0" dirty="0" smtClean="0"/>
              <a:t>(Index</a:t>
            </a:r>
            <a:r>
              <a:rPr lang="de-DE" sz="1050" b="0" baseline="0" dirty="0" smtClean="0"/>
              <a:t> 2015 = 100</a:t>
            </a:r>
            <a:r>
              <a:rPr lang="de-DE" sz="1050" b="0" dirty="0" smtClean="0"/>
              <a:t>)</a:t>
            </a:r>
          </a:p>
        </c:rich>
      </c:tx>
      <c:layout>
        <c:manualLayout>
          <c:xMode val="edge"/>
          <c:yMode val="edge"/>
          <c:x val="0.2801609825612289"/>
          <c:y val="0"/>
        </c:manualLayout>
      </c:layout>
      <c:overlay val="1"/>
    </c:title>
    <c:autoTitleDeleted val="0"/>
    <c:plotArea>
      <c:layout>
        <c:manualLayout>
          <c:layoutTarget val="inner"/>
          <c:xMode val="edge"/>
          <c:yMode val="edge"/>
          <c:x val="4.6925844134086701E-2"/>
          <c:y val="0.15796376240251681"/>
          <c:w val="0.95273706584222984"/>
          <c:h val="0.74672503898727371"/>
        </c:manualLayout>
      </c:layout>
      <c:lineChart>
        <c:grouping val="standard"/>
        <c:varyColors val="0"/>
        <c:ser>
          <c:idx val="0"/>
          <c:order val="0"/>
          <c:spPr>
            <a:ln w="28575">
              <a:solidFill>
                <a:srgbClr val="00628C"/>
              </a:solidFill>
            </a:ln>
          </c:spPr>
          <c:marker>
            <c:symbol val="none"/>
          </c:marker>
          <c:dPt>
            <c:idx val="15"/>
            <c:bubble3D val="0"/>
            <c:extLst>
              <c:ext xmlns:c16="http://schemas.microsoft.com/office/drawing/2014/chart" uri="{C3380CC4-5D6E-409C-BE32-E72D297353CC}">
                <c16:uniqueId val="{00000000-C4CA-4635-8D1C-056C461AF61E}"/>
              </c:ext>
            </c:extLst>
          </c:dPt>
          <c:dPt>
            <c:idx val="16"/>
            <c:bubble3D val="0"/>
            <c:extLst>
              <c:ext xmlns:c16="http://schemas.microsoft.com/office/drawing/2014/chart" uri="{C3380CC4-5D6E-409C-BE32-E72D297353CC}">
                <c16:uniqueId val="{00000001-C4CA-4635-8D1C-056C461AF61E}"/>
              </c:ext>
            </c:extLst>
          </c:dPt>
          <c:dPt>
            <c:idx val="36"/>
            <c:bubble3D val="0"/>
            <c:extLst>
              <c:ext xmlns:c16="http://schemas.microsoft.com/office/drawing/2014/chart" uri="{C3380CC4-5D6E-409C-BE32-E72D297353CC}">
                <c16:uniqueId val="{00000002-C4CA-4635-8D1C-056C461AF61E}"/>
              </c:ext>
            </c:extLst>
          </c:dPt>
          <c:dPt>
            <c:idx val="40"/>
            <c:bubble3D val="0"/>
            <c:extLst>
              <c:ext xmlns:c16="http://schemas.microsoft.com/office/drawing/2014/chart" uri="{C3380CC4-5D6E-409C-BE32-E72D297353CC}">
                <c16:uniqueId val="{00000003-C4CA-4635-8D1C-056C461AF61E}"/>
              </c:ext>
            </c:extLst>
          </c:dPt>
          <c:val>
            <c:numRef>
              <c:f>Tabelle1!$B$2:$AS$2</c:f>
              <c:numCache>
                <c:formatCode>0.0</c:formatCode>
                <c:ptCount val="44"/>
                <c:pt idx="0">
                  <c:v>94.933333333333337</c:v>
                </c:pt>
                <c:pt idx="1">
                  <c:v>96.666666666666671</c:v>
                </c:pt>
                <c:pt idx="2">
                  <c:v>97.133333333333326</c:v>
                </c:pt>
                <c:pt idx="3">
                  <c:v>98.5</c:v>
                </c:pt>
                <c:pt idx="4">
                  <c:v>99.233333333333334</c:v>
                </c:pt>
                <c:pt idx="5">
                  <c:v>98.600000000000009</c:v>
                </c:pt>
                <c:pt idx="6">
                  <c:v>98.733333333333348</c:v>
                </c:pt>
                <c:pt idx="7">
                  <c:v>100.7</c:v>
                </c:pt>
                <c:pt idx="8">
                  <c:v>98.833333333333329</c:v>
                </c:pt>
                <c:pt idx="9">
                  <c:v>100.2</c:v>
                </c:pt>
                <c:pt idx="10">
                  <c:v>99.733333333333348</c:v>
                </c:pt>
                <c:pt idx="11">
                  <c:v>99.833333333333329</c:v>
                </c:pt>
                <c:pt idx="12">
                  <c:v>100.66666666666667</c:v>
                </c:pt>
                <c:pt idx="13">
                  <c:v>100.3</c:v>
                </c:pt>
                <c:pt idx="14">
                  <c:v>100.66666666666667</c:v>
                </c:pt>
                <c:pt idx="15">
                  <c:v>101</c:v>
                </c:pt>
                <c:pt idx="16">
                  <c:v>101.8</c:v>
                </c:pt>
                <c:pt idx="17">
                  <c:v>103.76666666666667</c:v>
                </c:pt>
                <c:pt idx="18">
                  <c:v>106.10000000000001</c:v>
                </c:pt>
                <c:pt idx="19">
                  <c:v>107.06666666666668</c:v>
                </c:pt>
                <c:pt idx="20">
                  <c:v>106.36666666666667</c:v>
                </c:pt>
                <c:pt idx="21">
                  <c:v>107.13333333333333</c:v>
                </c:pt>
                <c:pt idx="22">
                  <c:v>104.60000000000001</c:v>
                </c:pt>
                <c:pt idx="23">
                  <c:v>105.16666666666667</c:v>
                </c:pt>
                <c:pt idx="24">
                  <c:v>104.2</c:v>
                </c:pt>
                <c:pt idx="25">
                  <c:v>103.66666666666667</c:v>
                </c:pt>
                <c:pt idx="26">
                  <c:v>102.26666666666667</c:v>
                </c:pt>
                <c:pt idx="27">
                  <c:v>99.7</c:v>
                </c:pt>
                <c:pt idx="28">
                  <c:v>95.966666666666654</c:v>
                </c:pt>
                <c:pt idx="29">
                  <c:v>73.600000000000009</c:v>
                </c:pt>
                <c:pt idx="30">
                  <c:v>88.666666666666671</c:v>
                </c:pt>
                <c:pt idx="31">
                  <c:v>97.3</c:v>
                </c:pt>
                <c:pt idx="32">
                  <c:v>95.933333333333337</c:v>
                </c:pt>
                <c:pt idx="33">
                  <c:v>94.59999999999998</c:v>
                </c:pt>
                <c:pt idx="34">
                  <c:v>90.100000000000009</c:v>
                </c:pt>
                <c:pt idx="35">
                  <c:v>94.100000000000009</c:v>
                </c:pt>
                <c:pt idx="36">
                  <c:v>93.266666666666666</c:v>
                </c:pt>
                <c:pt idx="37">
                  <c:v>94.433333333333337</c:v>
                </c:pt>
                <c:pt idx="38">
                  <c:v>96.466666666666654</c:v>
                </c:pt>
                <c:pt idx="39">
                  <c:v>99.033333333333346</c:v>
                </c:pt>
                <c:pt idx="40">
                  <c:v>100.06666666666666</c:v>
                </c:pt>
                <c:pt idx="41">
                  <c:v>99.733333333333334</c:v>
                </c:pt>
              </c:numCache>
            </c:numRef>
          </c:val>
          <c:smooth val="0"/>
          <c:extLst>
            <c:ext xmlns:c16="http://schemas.microsoft.com/office/drawing/2014/chart" uri="{C3380CC4-5D6E-409C-BE32-E72D297353CC}">
              <c16:uniqueId val="{00000004-C4CA-4635-8D1C-056C461AF61E}"/>
            </c:ext>
          </c:extLst>
        </c:ser>
        <c:dLbls>
          <c:showLegendKey val="0"/>
          <c:showVal val="0"/>
          <c:showCatName val="0"/>
          <c:showSerName val="0"/>
          <c:showPercent val="0"/>
          <c:showBubbleSize val="0"/>
        </c:dLbls>
        <c:smooth val="0"/>
        <c:axId val="225196288"/>
        <c:axId val="225198080"/>
      </c:lineChart>
      <c:catAx>
        <c:axId val="225196288"/>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25198080"/>
        <c:crosses val="autoZero"/>
        <c:auto val="1"/>
        <c:lblAlgn val="ctr"/>
        <c:lblOffset val="100"/>
        <c:tickMarkSkip val="4"/>
        <c:noMultiLvlLbl val="0"/>
      </c:catAx>
      <c:valAx>
        <c:axId val="225198080"/>
        <c:scaling>
          <c:orientation val="minMax"/>
          <c:max val="120"/>
          <c:min val="50"/>
        </c:scaling>
        <c:delete val="0"/>
        <c:axPos val="l"/>
        <c:majorGridlines>
          <c:spPr>
            <a:ln>
              <a:solidFill>
                <a:schemeClr val="tx2">
                  <a:lumMod val="40000"/>
                  <a:lumOff val="60000"/>
                </a:schemeClr>
              </a:solidFill>
            </a:ln>
          </c:spPr>
        </c:majorGridlines>
        <c:numFmt formatCode="0" sourceLinked="0"/>
        <c:majorTickMark val="out"/>
        <c:minorTickMark val="none"/>
        <c:tickLblPos val="nextTo"/>
        <c:spPr>
          <a:ln w="15875">
            <a:noFill/>
          </a:ln>
        </c:spPr>
        <c:txPr>
          <a:bodyPr/>
          <a:lstStyle/>
          <a:p>
            <a:pPr>
              <a:defRPr sz="1050"/>
            </a:pPr>
            <a:endParaRPr lang="de-DE"/>
          </a:p>
        </c:txPr>
        <c:crossAx val="225196288"/>
        <c:crosses val="autoZero"/>
        <c:crossBetween val="between"/>
        <c:majorUnit val="1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Quartalswerte</a:t>
            </a:r>
            <a:r>
              <a:rPr lang="de-DE" sz="1200" b="1" dirty="0" smtClean="0"/>
              <a:t/>
            </a:r>
            <a:br>
              <a:rPr lang="de-DE" sz="1200" b="1" dirty="0" smtClean="0"/>
            </a:br>
            <a:r>
              <a:rPr lang="de-DE" sz="1050" b="0" dirty="0" smtClean="0"/>
              <a:t>(Index</a:t>
            </a:r>
            <a:r>
              <a:rPr lang="de-DE" sz="1050" b="0" baseline="0" dirty="0" smtClean="0"/>
              <a:t> 2015 = 100</a:t>
            </a:r>
            <a:r>
              <a:rPr lang="de-DE" sz="1050" b="0" dirty="0" smtClean="0"/>
              <a:t>)</a:t>
            </a:r>
          </a:p>
        </c:rich>
      </c:tx>
      <c:layout>
        <c:manualLayout>
          <c:xMode val="edge"/>
          <c:yMode val="edge"/>
          <c:x val="0.42061672612084633"/>
          <c:y val="3.7732211258207321E-3"/>
        </c:manualLayout>
      </c:layout>
      <c:overlay val="1"/>
    </c:title>
    <c:autoTitleDeleted val="0"/>
    <c:plotArea>
      <c:layout>
        <c:manualLayout>
          <c:layoutTarget val="inner"/>
          <c:xMode val="edge"/>
          <c:yMode val="edge"/>
          <c:x val="4.6925852144404173E-2"/>
          <c:y val="0.16198159632107176"/>
          <c:w val="0.95267529331372114"/>
          <c:h val="0.74645249431757421"/>
        </c:manualLayout>
      </c:layout>
      <c:lineChart>
        <c:grouping val="standard"/>
        <c:varyColors val="0"/>
        <c:ser>
          <c:idx val="0"/>
          <c:order val="0"/>
          <c:spPr>
            <a:ln w="28575">
              <a:solidFill>
                <a:srgbClr val="00628C"/>
              </a:solidFill>
            </a:ln>
          </c:spPr>
          <c:marker>
            <c:symbol val="none"/>
          </c:marker>
          <c:dPt>
            <c:idx val="15"/>
            <c:bubble3D val="0"/>
            <c:extLst>
              <c:ext xmlns:c16="http://schemas.microsoft.com/office/drawing/2014/chart" uri="{C3380CC4-5D6E-409C-BE32-E72D297353CC}">
                <c16:uniqueId val="{00000000-9674-413D-BD8F-0CAAEFC7C8E6}"/>
              </c:ext>
            </c:extLst>
          </c:dPt>
          <c:dPt>
            <c:idx val="16"/>
            <c:bubble3D val="0"/>
            <c:extLst>
              <c:ext xmlns:c16="http://schemas.microsoft.com/office/drawing/2014/chart" uri="{C3380CC4-5D6E-409C-BE32-E72D297353CC}">
                <c16:uniqueId val="{00000001-9674-413D-BD8F-0CAAEFC7C8E6}"/>
              </c:ext>
            </c:extLst>
          </c:dPt>
          <c:dPt>
            <c:idx val="34"/>
            <c:bubble3D val="0"/>
            <c:extLst>
              <c:ext xmlns:c16="http://schemas.microsoft.com/office/drawing/2014/chart" uri="{C3380CC4-5D6E-409C-BE32-E72D297353CC}">
                <c16:uniqueId val="{00000002-9674-413D-BD8F-0CAAEFC7C8E6}"/>
              </c:ext>
            </c:extLst>
          </c:dPt>
          <c:dPt>
            <c:idx val="36"/>
            <c:bubble3D val="0"/>
            <c:extLst>
              <c:ext xmlns:c16="http://schemas.microsoft.com/office/drawing/2014/chart" uri="{C3380CC4-5D6E-409C-BE32-E72D297353CC}">
                <c16:uniqueId val="{00000003-9674-413D-BD8F-0CAAEFC7C8E6}"/>
              </c:ext>
            </c:extLst>
          </c:dPt>
          <c:dPt>
            <c:idx val="40"/>
            <c:bubble3D val="0"/>
            <c:extLst>
              <c:ext xmlns:c16="http://schemas.microsoft.com/office/drawing/2014/chart" uri="{C3380CC4-5D6E-409C-BE32-E72D297353CC}">
                <c16:uniqueId val="{00000004-9674-413D-BD8F-0CAAEFC7C8E6}"/>
              </c:ext>
            </c:extLst>
          </c:dPt>
          <c:val>
            <c:numRef>
              <c:f>Tabelle1!$B$2:$AS$2</c:f>
              <c:numCache>
                <c:formatCode>0.0</c:formatCode>
                <c:ptCount val="44"/>
                <c:pt idx="0">
                  <c:v>88.946709024667257</c:v>
                </c:pt>
                <c:pt idx="1">
                  <c:v>95.038390672985145</c:v>
                </c:pt>
                <c:pt idx="2">
                  <c:v>96.941876570069056</c:v>
                </c:pt>
                <c:pt idx="3">
                  <c:v>100.3574100053399</c:v>
                </c:pt>
                <c:pt idx="4">
                  <c:v>94.295466433794715</c:v>
                </c:pt>
                <c:pt idx="5">
                  <c:v>95.141984587980104</c:v>
                </c:pt>
                <c:pt idx="6">
                  <c:v>97.543834681611841</c:v>
                </c:pt>
                <c:pt idx="7">
                  <c:v>101.8380252102916</c:v>
                </c:pt>
                <c:pt idx="8">
                  <c:v>95.308875014184309</c:v>
                </c:pt>
                <c:pt idx="9">
                  <c:v>100.61363290944701</c:v>
                </c:pt>
                <c:pt idx="10">
                  <c:v>99.382617395888644</c:v>
                </c:pt>
                <c:pt idx="11">
                  <c:v>104.71426698615653</c:v>
                </c:pt>
                <c:pt idx="12">
                  <c:v>94.999525731317206</c:v>
                </c:pt>
                <c:pt idx="13">
                  <c:v>102.46014300843264</c:v>
                </c:pt>
                <c:pt idx="14">
                  <c:v>99.573881456939617</c:v>
                </c:pt>
                <c:pt idx="15">
                  <c:v>103.85434219871318</c:v>
                </c:pt>
                <c:pt idx="16">
                  <c:v>100.64856984375284</c:v>
                </c:pt>
                <c:pt idx="17">
                  <c:v>102.2015914962971</c:v>
                </c:pt>
                <c:pt idx="18">
                  <c:v>103.24799446312058</c:v>
                </c:pt>
                <c:pt idx="19">
                  <c:v>109.19327002014346</c:v>
                </c:pt>
                <c:pt idx="20">
                  <c:v>103.34880977437984</c:v>
                </c:pt>
                <c:pt idx="21">
                  <c:v>106.59780695422855</c:v>
                </c:pt>
                <c:pt idx="22">
                  <c:v>105.26909611799989</c:v>
                </c:pt>
                <c:pt idx="23">
                  <c:v>109.93538611962227</c:v>
                </c:pt>
                <c:pt idx="24">
                  <c:v>104.5</c:v>
                </c:pt>
                <c:pt idx="25">
                  <c:v>101.8</c:v>
                </c:pt>
                <c:pt idx="26">
                  <c:v>104.4</c:v>
                </c:pt>
                <c:pt idx="27" formatCode="General">
                  <c:v>101.6</c:v>
                </c:pt>
                <c:pt idx="28">
                  <c:v>95.862626679949372</c:v>
                </c:pt>
                <c:pt idx="29">
                  <c:v>73.746051839912397</c:v>
                </c:pt>
                <c:pt idx="30">
                  <c:v>91.451982301950281</c:v>
                </c:pt>
                <c:pt idx="31" formatCode="General">
                  <c:v>104.21086661436442</c:v>
                </c:pt>
                <c:pt idx="32">
                  <c:v>98.2</c:v>
                </c:pt>
                <c:pt idx="33">
                  <c:v>97.6</c:v>
                </c:pt>
                <c:pt idx="34">
                  <c:v>92.3</c:v>
                </c:pt>
                <c:pt idx="35" formatCode="General">
                  <c:v>104.6</c:v>
                </c:pt>
                <c:pt idx="36">
                  <c:v>98.8</c:v>
                </c:pt>
                <c:pt idx="37">
                  <c:v>98.4</c:v>
                </c:pt>
                <c:pt idx="38">
                  <c:v>97.8</c:v>
                </c:pt>
                <c:pt idx="39" formatCode="General">
                  <c:v>104.8</c:v>
                </c:pt>
                <c:pt idx="40">
                  <c:v>103.5</c:v>
                </c:pt>
                <c:pt idx="41">
                  <c:v>100.1</c:v>
                </c:pt>
              </c:numCache>
            </c:numRef>
          </c:val>
          <c:smooth val="0"/>
          <c:extLst>
            <c:ext xmlns:c16="http://schemas.microsoft.com/office/drawing/2014/chart" uri="{C3380CC4-5D6E-409C-BE32-E72D297353CC}">
              <c16:uniqueId val="{00000005-9674-413D-BD8F-0CAAEFC7C8E6}"/>
            </c:ext>
          </c:extLst>
        </c:ser>
        <c:dLbls>
          <c:showLegendKey val="0"/>
          <c:showVal val="0"/>
          <c:showCatName val="0"/>
          <c:showSerName val="0"/>
          <c:showPercent val="0"/>
          <c:showBubbleSize val="0"/>
        </c:dLbls>
        <c:smooth val="0"/>
        <c:axId val="232451456"/>
        <c:axId val="232453248"/>
      </c:lineChart>
      <c:catAx>
        <c:axId val="232451456"/>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2453248"/>
        <c:crosses val="autoZero"/>
        <c:auto val="1"/>
        <c:lblAlgn val="ctr"/>
        <c:lblOffset val="100"/>
        <c:tickMarkSkip val="4"/>
        <c:noMultiLvlLbl val="0"/>
      </c:catAx>
      <c:valAx>
        <c:axId val="232453248"/>
        <c:scaling>
          <c:orientation val="minMax"/>
          <c:max val="120"/>
          <c:min val="5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2451456"/>
        <c:crosses val="autoZero"/>
        <c:crossBetween val="between"/>
        <c:majorUnit val="10"/>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Durchschnitt der von den M+E-Firmen gemeldeten Auslastung ihrer Produktionsanlagen in Prozent der betrieblich möglichen Vollauslastung (Quartalsanfang)</a:t>
            </a:r>
            <a:endParaRPr lang="de-DE" sz="1050" b="0" dirty="0" smtClean="0"/>
          </a:p>
        </c:rich>
      </c:tx>
      <c:layout>
        <c:manualLayout>
          <c:xMode val="edge"/>
          <c:yMode val="edge"/>
          <c:x val="0.10338675798816302"/>
          <c:y val="0"/>
        </c:manualLayout>
      </c:layout>
      <c:overlay val="1"/>
    </c:title>
    <c:autoTitleDeleted val="0"/>
    <c:plotArea>
      <c:layout>
        <c:manualLayout>
          <c:layoutTarget val="inner"/>
          <c:xMode val="edge"/>
          <c:yMode val="edge"/>
          <c:x val="4.6925844134086701E-2"/>
          <c:y val="0.13889793804373118"/>
          <c:w val="0.95269154203176953"/>
          <c:h val="0.76591309308452749"/>
        </c:manualLayout>
      </c:layout>
      <c:barChart>
        <c:barDir val="col"/>
        <c:grouping val="clustered"/>
        <c:varyColors val="0"/>
        <c:ser>
          <c:idx val="0"/>
          <c:order val="0"/>
          <c:spPr>
            <a:solidFill>
              <a:srgbClr val="00628C"/>
            </a:solidFill>
          </c:spPr>
          <c:invertIfNegative val="0"/>
          <c:dPt>
            <c:idx val="15"/>
            <c:invertIfNegative val="0"/>
            <c:bubble3D val="0"/>
            <c:extLst>
              <c:ext xmlns:c16="http://schemas.microsoft.com/office/drawing/2014/chart" uri="{C3380CC4-5D6E-409C-BE32-E72D297353CC}">
                <c16:uniqueId val="{00000000-24BD-4BD9-9D53-E601F1134E36}"/>
              </c:ext>
            </c:extLst>
          </c:dPt>
          <c:dPt>
            <c:idx val="16"/>
            <c:invertIfNegative val="0"/>
            <c:bubble3D val="0"/>
            <c:extLst>
              <c:ext xmlns:c16="http://schemas.microsoft.com/office/drawing/2014/chart" uri="{C3380CC4-5D6E-409C-BE32-E72D297353CC}">
                <c16:uniqueId val="{00000001-24BD-4BD9-9D53-E601F1134E36}"/>
              </c:ext>
            </c:extLst>
          </c:dPt>
          <c:cat>
            <c:strRef>
              <c:f>Tabelle1!$B$1:$AS$1</c:f>
              <c:strCache>
                <c:ptCount val="44"/>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2016-01</c:v>
                </c:pt>
                <c:pt idx="13">
                  <c:v>2016-02</c:v>
                </c:pt>
                <c:pt idx="14">
                  <c:v>2016-03</c:v>
                </c:pt>
                <c:pt idx="15">
                  <c:v>2016-04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pt idx="36">
                  <c:v>2022-1</c:v>
                </c:pt>
                <c:pt idx="37">
                  <c:v>2022-2</c:v>
                </c:pt>
                <c:pt idx="38">
                  <c:v>2022-3</c:v>
                </c:pt>
                <c:pt idx="39">
                  <c:v>2022-4</c:v>
                </c:pt>
                <c:pt idx="40">
                  <c:v>2023-1</c:v>
                </c:pt>
                <c:pt idx="41">
                  <c:v>2023-2</c:v>
                </c:pt>
                <c:pt idx="42">
                  <c:v>2023-3</c:v>
                </c:pt>
                <c:pt idx="43">
                  <c:v>2023-4</c:v>
                </c:pt>
              </c:strCache>
            </c:strRef>
          </c:cat>
          <c:val>
            <c:numRef>
              <c:f>Tabelle1!$B$2:$AS$2</c:f>
              <c:numCache>
                <c:formatCode>0.0</c:formatCode>
                <c:ptCount val="44"/>
                <c:pt idx="0">
                  <c:v>83.1</c:v>
                </c:pt>
                <c:pt idx="1">
                  <c:v>83.6</c:v>
                </c:pt>
                <c:pt idx="2">
                  <c:v>84.6</c:v>
                </c:pt>
                <c:pt idx="3">
                  <c:v>84.7</c:v>
                </c:pt>
                <c:pt idx="4">
                  <c:v>84.6</c:v>
                </c:pt>
                <c:pt idx="5">
                  <c:v>85.7</c:v>
                </c:pt>
                <c:pt idx="6">
                  <c:v>85.9</c:v>
                </c:pt>
                <c:pt idx="7">
                  <c:v>85.3</c:v>
                </c:pt>
                <c:pt idx="8">
                  <c:v>84.9</c:v>
                </c:pt>
                <c:pt idx="9">
                  <c:v>85.8</c:v>
                </c:pt>
                <c:pt idx="10">
                  <c:v>85.4</c:v>
                </c:pt>
                <c:pt idx="11">
                  <c:v>85.3</c:v>
                </c:pt>
                <c:pt idx="12">
                  <c:v>85.2</c:v>
                </c:pt>
                <c:pt idx="13">
                  <c:v>85.8</c:v>
                </c:pt>
                <c:pt idx="14">
                  <c:v>86.1</c:v>
                </c:pt>
                <c:pt idx="15">
                  <c:v>86.7</c:v>
                </c:pt>
                <c:pt idx="16">
                  <c:v>86.5</c:v>
                </c:pt>
                <c:pt idx="17">
                  <c:v>87.3</c:v>
                </c:pt>
                <c:pt idx="18">
                  <c:v>88.9</c:v>
                </c:pt>
                <c:pt idx="19">
                  <c:v>89.6</c:v>
                </c:pt>
                <c:pt idx="20">
                  <c:v>89.9</c:v>
                </c:pt>
                <c:pt idx="21">
                  <c:v>89.8</c:v>
                </c:pt>
                <c:pt idx="22">
                  <c:v>89.9</c:v>
                </c:pt>
                <c:pt idx="23">
                  <c:v>88.7</c:v>
                </c:pt>
                <c:pt idx="24">
                  <c:v>88.1</c:v>
                </c:pt>
                <c:pt idx="25">
                  <c:v>86.9</c:v>
                </c:pt>
                <c:pt idx="26">
                  <c:v>85.6</c:v>
                </c:pt>
                <c:pt idx="27">
                  <c:v>83</c:v>
                </c:pt>
                <c:pt idx="28">
                  <c:v>83.2</c:v>
                </c:pt>
                <c:pt idx="29">
                  <c:v>67</c:v>
                </c:pt>
                <c:pt idx="30">
                  <c:v>74.2</c:v>
                </c:pt>
                <c:pt idx="31">
                  <c:v>81.2</c:v>
                </c:pt>
                <c:pt idx="32">
                  <c:v>82</c:v>
                </c:pt>
                <c:pt idx="33">
                  <c:v>86.9</c:v>
                </c:pt>
                <c:pt idx="34">
                  <c:v>87.4</c:v>
                </c:pt>
                <c:pt idx="35">
                  <c:v>86.4</c:v>
                </c:pt>
                <c:pt idx="36">
                  <c:v>87</c:v>
                </c:pt>
                <c:pt idx="37">
                  <c:v>85.5</c:v>
                </c:pt>
                <c:pt idx="38">
                  <c:v>87.3</c:v>
                </c:pt>
                <c:pt idx="39">
                  <c:v>87</c:v>
                </c:pt>
                <c:pt idx="40">
                  <c:v>86.6</c:v>
                </c:pt>
                <c:pt idx="41">
                  <c:v>87</c:v>
                </c:pt>
                <c:pt idx="42" formatCode="General">
                  <c:v>85.7</c:v>
                </c:pt>
              </c:numCache>
            </c:numRef>
          </c:val>
          <c:extLst>
            <c:ext xmlns:c16="http://schemas.microsoft.com/office/drawing/2014/chart" uri="{C3380CC4-5D6E-409C-BE32-E72D297353CC}">
              <c16:uniqueId val="{00000002-24BD-4BD9-9D53-E601F1134E36}"/>
            </c:ext>
          </c:extLst>
        </c:ser>
        <c:dLbls>
          <c:showLegendKey val="0"/>
          <c:showVal val="0"/>
          <c:showCatName val="0"/>
          <c:showSerName val="0"/>
          <c:showPercent val="0"/>
          <c:showBubbleSize val="0"/>
        </c:dLbls>
        <c:gapWidth val="41"/>
        <c:axId val="233171968"/>
        <c:axId val="233173760"/>
      </c:barChart>
      <c:lineChart>
        <c:grouping val="standard"/>
        <c:varyColors val="0"/>
        <c:ser>
          <c:idx val="1"/>
          <c:order val="1"/>
          <c:spPr>
            <a:ln>
              <a:solidFill>
                <a:schemeClr val="accent3"/>
              </a:solidFill>
            </a:ln>
          </c:spPr>
          <c:marker>
            <c:symbol val="none"/>
          </c:marker>
          <c:cat>
            <c:strRef>
              <c:f>Tabelle1!$B$1:$AS$1</c:f>
              <c:strCache>
                <c:ptCount val="44"/>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2016-01</c:v>
                </c:pt>
                <c:pt idx="13">
                  <c:v>2016-02</c:v>
                </c:pt>
                <c:pt idx="14">
                  <c:v>2016-03</c:v>
                </c:pt>
                <c:pt idx="15">
                  <c:v>2016-04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pt idx="36">
                  <c:v>2022-1</c:v>
                </c:pt>
                <c:pt idx="37">
                  <c:v>2022-2</c:v>
                </c:pt>
                <c:pt idx="38">
                  <c:v>2022-3</c:v>
                </c:pt>
                <c:pt idx="39">
                  <c:v>2022-4</c:v>
                </c:pt>
                <c:pt idx="40">
                  <c:v>2023-1</c:v>
                </c:pt>
                <c:pt idx="41">
                  <c:v>2023-2</c:v>
                </c:pt>
                <c:pt idx="42">
                  <c:v>2023-3</c:v>
                </c:pt>
                <c:pt idx="43">
                  <c:v>2023-4</c:v>
                </c:pt>
              </c:strCache>
            </c:strRef>
          </c:cat>
          <c:val>
            <c:numRef>
              <c:f>Tabelle1!$B$3:$AS$3</c:f>
              <c:numCache>
                <c:formatCode>General</c:formatCode>
                <c:ptCount val="44"/>
                <c:pt idx="0">
                  <c:v>84.9</c:v>
                </c:pt>
                <c:pt idx="1">
                  <c:v>84.9</c:v>
                </c:pt>
                <c:pt idx="2">
                  <c:v>84.9</c:v>
                </c:pt>
                <c:pt idx="3">
                  <c:v>84.9</c:v>
                </c:pt>
                <c:pt idx="4">
                  <c:v>84.9</c:v>
                </c:pt>
                <c:pt idx="5">
                  <c:v>84.9</c:v>
                </c:pt>
                <c:pt idx="6">
                  <c:v>84.9</c:v>
                </c:pt>
                <c:pt idx="7">
                  <c:v>84.9</c:v>
                </c:pt>
                <c:pt idx="8">
                  <c:v>84.9</c:v>
                </c:pt>
                <c:pt idx="9">
                  <c:v>84.9</c:v>
                </c:pt>
                <c:pt idx="10">
                  <c:v>84.9</c:v>
                </c:pt>
                <c:pt idx="11">
                  <c:v>84.9</c:v>
                </c:pt>
                <c:pt idx="12">
                  <c:v>84.9</c:v>
                </c:pt>
                <c:pt idx="13">
                  <c:v>84.9</c:v>
                </c:pt>
                <c:pt idx="14">
                  <c:v>84.9</c:v>
                </c:pt>
                <c:pt idx="15">
                  <c:v>84.9</c:v>
                </c:pt>
                <c:pt idx="16">
                  <c:v>84.9</c:v>
                </c:pt>
                <c:pt idx="17">
                  <c:v>84.9</c:v>
                </c:pt>
                <c:pt idx="18">
                  <c:v>84.9</c:v>
                </c:pt>
                <c:pt idx="19">
                  <c:v>84.9</c:v>
                </c:pt>
                <c:pt idx="20">
                  <c:v>84.9</c:v>
                </c:pt>
                <c:pt idx="21">
                  <c:v>84.9</c:v>
                </c:pt>
                <c:pt idx="22">
                  <c:v>84.9</c:v>
                </c:pt>
                <c:pt idx="23">
                  <c:v>84.9</c:v>
                </c:pt>
                <c:pt idx="24">
                  <c:v>84.9</c:v>
                </c:pt>
                <c:pt idx="25">
                  <c:v>84.9</c:v>
                </c:pt>
                <c:pt idx="26">
                  <c:v>84.9</c:v>
                </c:pt>
                <c:pt idx="27">
                  <c:v>84.9</c:v>
                </c:pt>
                <c:pt idx="28">
                  <c:v>84.9</c:v>
                </c:pt>
                <c:pt idx="29">
                  <c:v>84.9</c:v>
                </c:pt>
                <c:pt idx="30">
                  <c:v>84.9</c:v>
                </c:pt>
                <c:pt idx="31">
                  <c:v>84.9</c:v>
                </c:pt>
                <c:pt idx="32">
                  <c:v>84.9</c:v>
                </c:pt>
                <c:pt idx="33">
                  <c:v>84.9</c:v>
                </c:pt>
                <c:pt idx="34">
                  <c:v>84.9</c:v>
                </c:pt>
                <c:pt idx="35">
                  <c:v>84.9</c:v>
                </c:pt>
                <c:pt idx="36">
                  <c:v>84.9</c:v>
                </c:pt>
                <c:pt idx="37">
                  <c:v>84.9</c:v>
                </c:pt>
                <c:pt idx="38">
                  <c:v>84.9</c:v>
                </c:pt>
                <c:pt idx="39">
                  <c:v>84.9</c:v>
                </c:pt>
                <c:pt idx="40">
                  <c:v>84.9</c:v>
                </c:pt>
                <c:pt idx="41">
                  <c:v>84.9</c:v>
                </c:pt>
                <c:pt idx="42">
                  <c:v>84.9</c:v>
                </c:pt>
                <c:pt idx="43">
                  <c:v>84.9</c:v>
                </c:pt>
              </c:numCache>
            </c:numRef>
          </c:val>
          <c:smooth val="0"/>
          <c:extLst>
            <c:ext xmlns:c16="http://schemas.microsoft.com/office/drawing/2014/chart" uri="{C3380CC4-5D6E-409C-BE32-E72D297353CC}">
              <c16:uniqueId val="{00000003-24BD-4BD9-9D53-E601F1134E36}"/>
            </c:ext>
          </c:extLst>
        </c:ser>
        <c:dLbls>
          <c:showLegendKey val="0"/>
          <c:showVal val="0"/>
          <c:showCatName val="0"/>
          <c:showSerName val="0"/>
          <c:showPercent val="0"/>
          <c:showBubbleSize val="0"/>
        </c:dLbls>
        <c:marker val="1"/>
        <c:smooth val="0"/>
        <c:axId val="233171968"/>
        <c:axId val="233173760"/>
      </c:lineChart>
      <c:catAx>
        <c:axId val="233171968"/>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3173760"/>
        <c:crosses val="autoZero"/>
        <c:auto val="1"/>
        <c:lblAlgn val="ctr"/>
        <c:lblOffset val="100"/>
        <c:tickMarkSkip val="4"/>
        <c:noMultiLvlLbl val="0"/>
      </c:catAx>
      <c:valAx>
        <c:axId val="233173760"/>
        <c:scaling>
          <c:orientation val="minMax"/>
          <c:max val="98"/>
          <c:min val="5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3171968"/>
        <c:crosses val="autoZero"/>
        <c:crossBetween val="between"/>
        <c:majorUnit val="5"/>
        <c:minorUnit val="0.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600" b="1" i="0" u="none" strike="noStrike" kern="1200" baseline="0">
                <a:solidFill>
                  <a:prstClr val="black"/>
                </a:solidFill>
                <a:latin typeface="+mn-lt"/>
                <a:ea typeface="+mn-ea"/>
                <a:cs typeface="+mn-cs"/>
              </a:defRPr>
            </a:pPr>
            <a:r>
              <a:rPr lang="de-DE" sz="1400" b="1" i="0" u="none" strike="noStrike" baseline="0" dirty="0" smtClean="0">
                <a:effectLst/>
              </a:rPr>
              <a:t>Beschäftigte in Betrieben mit 20 und mehr Mitarbeitern</a:t>
            </a:r>
            <a:r>
              <a:rPr lang="de-DE" sz="1600" b="1" dirty="0" smtClean="0"/>
              <a:t/>
            </a:r>
            <a:br>
              <a:rPr lang="de-DE" sz="1600" b="1" dirty="0" smtClean="0"/>
            </a:br>
            <a:r>
              <a:rPr lang="de-DE" sz="1050" b="0" i="0" baseline="0" dirty="0" smtClean="0">
                <a:effectLst/>
              </a:rPr>
              <a:t>(Index 2008 = 100*)</a:t>
            </a:r>
            <a:endParaRPr lang="de-DE" sz="1050" dirty="0" smtClean="0">
              <a:effectLst/>
            </a:endParaRPr>
          </a:p>
        </c:rich>
      </c:tx>
      <c:layout>
        <c:manualLayout>
          <c:xMode val="edge"/>
          <c:yMode val="edge"/>
          <c:x val="0.24234574276634255"/>
          <c:y val="0"/>
        </c:manualLayout>
      </c:layout>
      <c:overlay val="1"/>
    </c:title>
    <c:autoTitleDeleted val="0"/>
    <c:plotArea>
      <c:layout>
        <c:manualLayout>
          <c:layoutTarget val="inner"/>
          <c:xMode val="edge"/>
          <c:yMode val="edge"/>
          <c:x val="4.6925844134086701E-2"/>
          <c:y val="0.14652424881589513"/>
          <c:w val="0.9525580155371367"/>
          <c:h val="0.75816458119093555"/>
        </c:manualLayout>
      </c:layout>
      <c:lineChart>
        <c:grouping val="standard"/>
        <c:varyColors val="0"/>
        <c:ser>
          <c:idx val="0"/>
          <c:order val="0"/>
          <c:spPr>
            <a:ln w="28575">
              <a:solidFill>
                <a:schemeClr val="accent2"/>
              </a:solidFill>
            </a:ln>
          </c:spPr>
          <c:marker>
            <c:symbol val="none"/>
          </c:marker>
          <c:val>
            <c:numRef>
              <c:f>Tabelle1!$B$2:$FM$2</c:f>
              <c:numCache>
                <c:formatCode>General</c:formatCode>
                <c:ptCount val="168"/>
                <c:pt idx="0">
                  <c:v>94.28</c:v>
                </c:pt>
                <c:pt idx="1">
                  <c:v>94.17</c:v>
                </c:pt>
                <c:pt idx="2">
                  <c:v>94</c:v>
                </c:pt>
                <c:pt idx="3">
                  <c:v>93.95</c:v>
                </c:pt>
                <c:pt idx="4">
                  <c:v>93.92</c:v>
                </c:pt>
                <c:pt idx="5">
                  <c:v>94.09</c:v>
                </c:pt>
                <c:pt idx="6">
                  <c:v>94.34</c:v>
                </c:pt>
                <c:pt idx="7">
                  <c:v>94.89</c:v>
                </c:pt>
                <c:pt idx="8">
                  <c:v>95.46</c:v>
                </c:pt>
                <c:pt idx="9">
                  <c:v>95.3</c:v>
                </c:pt>
                <c:pt idx="10">
                  <c:v>95.49</c:v>
                </c:pt>
                <c:pt idx="11">
                  <c:v>95.4</c:v>
                </c:pt>
                <c:pt idx="12">
                  <c:v>95.45</c:v>
                </c:pt>
                <c:pt idx="13">
                  <c:v>95.94</c:v>
                </c:pt>
                <c:pt idx="14">
                  <c:v>96.37</c:v>
                </c:pt>
                <c:pt idx="15">
                  <c:v>96.7</c:v>
                </c:pt>
                <c:pt idx="16">
                  <c:v>96.97</c:v>
                </c:pt>
                <c:pt idx="17">
                  <c:v>97.43</c:v>
                </c:pt>
                <c:pt idx="18">
                  <c:v>97.99</c:v>
                </c:pt>
                <c:pt idx="19">
                  <c:v>98.86</c:v>
                </c:pt>
                <c:pt idx="20">
                  <c:v>99.37</c:v>
                </c:pt>
                <c:pt idx="21">
                  <c:v>99.33</c:v>
                </c:pt>
                <c:pt idx="22">
                  <c:v>99.47</c:v>
                </c:pt>
                <c:pt idx="23">
                  <c:v>99.27</c:v>
                </c:pt>
                <c:pt idx="24">
                  <c:v>99.22</c:v>
                </c:pt>
                <c:pt idx="25">
                  <c:v>99.66</c:v>
                </c:pt>
                <c:pt idx="26">
                  <c:v>99.87</c:v>
                </c:pt>
                <c:pt idx="27">
                  <c:v>100.01</c:v>
                </c:pt>
                <c:pt idx="28">
                  <c:v>100.11</c:v>
                </c:pt>
                <c:pt idx="29">
                  <c:v>100.29</c:v>
                </c:pt>
                <c:pt idx="30">
                  <c:v>100.91</c:v>
                </c:pt>
                <c:pt idx="31">
                  <c:v>101.38</c:v>
                </c:pt>
                <c:pt idx="32">
                  <c:v>101.44</c:v>
                </c:pt>
                <c:pt idx="33">
                  <c:v>101.3</c:v>
                </c:pt>
                <c:pt idx="34">
                  <c:v>101.19</c:v>
                </c:pt>
                <c:pt idx="35">
                  <c:v>100.8</c:v>
                </c:pt>
                <c:pt idx="36">
                  <c:v>100.77</c:v>
                </c:pt>
                <c:pt idx="37">
                  <c:v>100.97</c:v>
                </c:pt>
                <c:pt idx="38">
                  <c:v>101.13</c:v>
                </c:pt>
                <c:pt idx="39">
                  <c:v>101.13</c:v>
                </c:pt>
                <c:pt idx="40">
                  <c:v>101.08</c:v>
                </c:pt>
                <c:pt idx="41">
                  <c:v>101.2</c:v>
                </c:pt>
                <c:pt idx="42">
                  <c:v>101.69</c:v>
                </c:pt>
                <c:pt idx="43">
                  <c:v>102.06</c:v>
                </c:pt>
                <c:pt idx="44">
                  <c:v>102.26</c:v>
                </c:pt>
                <c:pt idx="45">
                  <c:v>102.15</c:v>
                </c:pt>
                <c:pt idx="46">
                  <c:v>102.16</c:v>
                </c:pt>
                <c:pt idx="47">
                  <c:v>101.86</c:v>
                </c:pt>
                <c:pt idx="48">
                  <c:v>101.65</c:v>
                </c:pt>
                <c:pt idx="49">
                  <c:v>101.91</c:v>
                </c:pt>
                <c:pt idx="50">
                  <c:v>102.1</c:v>
                </c:pt>
                <c:pt idx="51">
                  <c:v>102.21</c:v>
                </c:pt>
                <c:pt idx="52">
                  <c:v>102.27</c:v>
                </c:pt>
                <c:pt idx="53">
                  <c:v>102.52</c:v>
                </c:pt>
                <c:pt idx="54">
                  <c:v>103.06</c:v>
                </c:pt>
                <c:pt idx="55">
                  <c:v>103.45</c:v>
                </c:pt>
                <c:pt idx="56">
                  <c:v>103.77</c:v>
                </c:pt>
                <c:pt idx="57">
                  <c:v>103.59</c:v>
                </c:pt>
                <c:pt idx="58">
                  <c:v>103.57</c:v>
                </c:pt>
                <c:pt idx="59">
                  <c:v>103.21</c:v>
                </c:pt>
                <c:pt idx="60">
                  <c:v>102.95</c:v>
                </c:pt>
                <c:pt idx="61">
                  <c:v>103.27</c:v>
                </c:pt>
                <c:pt idx="62">
                  <c:v>103.48</c:v>
                </c:pt>
                <c:pt idx="63">
                  <c:v>103.42</c:v>
                </c:pt>
                <c:pt idx="64">
                  <c:v>103.42</c:v>
                </c:pt>
                <c:pt idx="65">
                  <c:v>103.56</c:v>
                </c:pt>
                <c:pt idx="66">
                  <c:v>104</c:v>
                </c:pt>
                <c:pt idx="67">
                  <c:v>104.52</c:v>
                </c:pt>
                <c:pt idx="68">
                  <c:v>104.81</c:v>
                </c:pt>
                <c:pt idx="69">
                  <c:v>104.61</c:v>
                </c:pt>
                <c:pt idx="70">
                  <c:v>104.62</c:v>
                </c:pt>
                <c:pt idx="71">
                  <c:v>104.33</c:v>
                </c:pt>
                <c:pt idx="72">
                  <c:v>104.24</c:v>
                </c:pt>
                <c:pt idx="73">
                  <c:v>104.49</c:v>
                </c:pt>
                <c:pt idx="74">
                  <c:v>104.67</c:v>
                </c:pt>
                <c:pt idx="75">
                  <c:v>104.52</c:v>
                </c:pt>
                <c:pt idx="76">
                  <c:v>104.54</c:v>
                </c:pt>
                <c:pt idx="77">
                  <c:v>104.61</c:v>
                </c:pt>
                <c:pt idx="78">
                  <c:v>104.92</c:v>
                </c:pt>
                <c:pt idx="79">
                  <c:v>105.41</c:v>
                </c:pt>
                <c:pt idx="80">
                  <c:v>105.7</c:v>
                </c:pt>
                <c:pt idx="81">
                  <c:v>105.49</c:v>
                </c:pt>
                <c:pt idx="82">
                  <c:v>105.54</c:v>
                </c:pt>
                <c:pt idx="83">
                  <c:v>105.26</c:v>
                </c:pt>
                <c:pt idx="84">
                  <c:v>105.11</c:v>
                </c:pt>
                <c:pt idx="85">
                  <c:v>105.46</c:v>
                </c:pt>
                <c:pt idx="86">
                  <c:v>105.78</c:v>
                </c:pt>
                <c:pt idx="87">
                  <c:v>105.84</c:v>
                </c:pt>
                <c:pt idx="88">
                  <c:v>105.98</c:v>
                </c:pt>
                <c:pt idx="89">
                  <c:v>106.22</c:v>
                </c:pt>
                <c:pt idx="90">
                  <c:v>106.79</c:v>
                </c:pt>
                <c:pt idx="91">
                  <c:v>107.25</c:v>
                </c:pt>
                <c:pt idx="92">
                  <c:v>107.67</c:v>
                </c:pt>
                <c:pt idx="93">
                  <c:v>107.64</c:v>
                </c:pt>
                <c:pt idx="94">
                  <c:v>107.8</c:v>
                </c:pt>
                <c:pt idx="95">
                  <c:v>107.64</c:v>
                </c:pt>
                <c:pt idx="96">
                  <c:v>107.72</c:v>
                </c:pt>
                <c:pt idx="97">
                  <c:v>108.27</c:v>
                </c:pt>
                <c:pt idx="98">
                  <c:v>108.63</c:v>
                </c:pt>
                <c:pt idx="99">
                  <c:v>108.79</c:v>
                </c:pt>
                <c:pt idx="100">
                  <c:v>108.94</c:v>
                </c:pt>
                <c:pt idx="101">
                  <c:v>109.18</c:v>
                </c:pt>
                <c:pt idx="102">
                  <c:v>109.96</c:v>
                </c:pt>
                <c:pt idx="103">
                  <c:v>110.4</c:v>
                </c:pt>
                <c:pt idx="104">
                  <c:v>110.7</c:v>
                </c:pt>
                <c:pt idx="105">
                  <c:v>110.79</c:v>
                </c:pt>
                <c:pt idx="106">
                  <c:v>110.88</c:v>
                </c:pt>
                <c:pt idx="107">
                  <c:v>110.52</c:v>
                </c:pt>
                <c:pt idx="108">
                  <c:v>110.43</c:v>
                </c:pt>
                <c:pt idx="109">
                  <c:v>110.77</c:v>
                </c:pt>
                <c:pt idx="110">
                  <c:v>110.9</c:v>
                </c:pt>
                <c:pt idx="111">
                  <c:v>110.91</c:v>
                </c:pt>
                <c:pt idx="112">
                  <c:v>110.76</c:v>
                </c:pt>
                <c:pt idx="113">
                  <c:v>110.71</c:v>
                </c:pt>
                <c:pt idx="114">
                  <c:v>110.98</c:v>
                </c:pt>
                <c:pt idx="115">
                  <c:v>111.15</c:v>
                </c:pt>
                <c:pt idx="116">
                  <c:v>111.3</c:v>
                </c:pt>
                <c:pt idx="117">
                  <c:v>110.92</c:v>
                </c:pt>
                <c:pt idx="118">
                  <c:v>110.68</c:v>
                </c:pt>
                <c:pt idx="119">
                  <c:v>110.14</c:v>
                </c:pt>
                <c:pt idx="120">
                  <c:v>109.64</c:v>
                </c:pt>
                <c:pt idx="121">
                  <c:v>109.48</c:v>
                </c:pt>
                <c:pt idx="122">
                  <c:v>109.38</c:v>
                </c:pt>
                <c:pt idx="123">
                  <c:v>108.75</c:v>
                </c:pt>
                <c:pt idx="124">
                  <c:v>108.24</c:v>
                </c:pt>
                <c:pt idx="125">
                  <c:v>107.92</c:v>
                </c:pt>
                <c:pt idx="126">
                  <c:v>107.47</c:v>
                </c:pt>
                <c:pt idx="127">
                  <c:v>107.27</c:v>
                </c:pt>
                <c:pt idx="128">
                  <c:v>107.51</c:v>
                </c:pt>
                <c:pt idx="129">
                  <c:v>107.22</c:v>
                </c:pt>
                <c:pt idx="130">
                  <c:v>107.08</c:v>
                </c:pt>
                <c:pt idx="131">
                  <c:v>106.65</c:v>
                </c:pt>
                <c:pt idx="132">
                  <c:v>105.89</c:v>
                </c:pt>
                <c:pt idx="133">
                  <c:v>105.82</c:v>
                </c:pt>
                <c:pt idx="134">
                  <c:v>105.9</c:v>
                </c:pt>
                <c:pt idx="135">
                  <c:v>105.8</c:v>
                </c:pt>
                <c:pt idx="136">
                  <c:v>105.74</c:v>
                </c:pt>
                <c:pt idx="137">
                  <c:v>105.79</c:v>
                </c:pt>
                <c:pt idx="138">
                  <c:v>105.86</c:v>
                </c:pt>
                <c:pt idx="139">
                  <c:v>106.04</c:v>
                </c:pt>
                <c:pt idx="140">
                  <c:v>106.5</c:v>
                </c:pt>
                <c:pt idx="141">
                  <c:v>106.37</c:v>
                </c:pt>
                <c:pt idx="142">
                  <c:v>106.39</c:v>
                </c:pt>
                <c:pt idx="143">
                  <c:v>106.11</c:v>
                </c:pt>
                <c:pt idx="144">
                  <c:v>105.63</c:v>
                </c:pt>
                <c:pt idx="145">
                  <c:v>106.12</c:v>
                </c:pt>
                <c:pt idx="146">
                  <c:v>106.24</c:v>
                </c:pt>
                <c:pt idx="147">
                  <c:v>106.22</c:v>
                </c:pt>
                <c:pt idx="148">
                  <c:v>106.27</c:v>
                </c:pt>
                <c:pt idx="149">
                  <c:v>106.45</c:v>
                </c:pt>
                <c:pt idx="150">
                  <c:v>106.56</c:v>
                </c:pt>
                <c:pt idx="151">
                  <c:v>107.02</c:v>
                </c:pt>
                <c:pt idx="152">
                  <c:v>107.74</c:v>
                </c:pt>
                <c:pt idx="153">
                  <c:v>107.76</c:v>
                </c:pt>
                <c:pt idx="154">
                  <c:v>107.92</c:v>
                </c:pt>
                <c:pt idx="155">
                  <c:v>107.64</c:v>
                </c:pt>
                <c:pt idx="156">
                  <c:v>107.5</c:v>
                </c:pt>
                <c:pt idx="157">
                  <c:v>107.93</c:v>
                </c:pt>
                <c:pt idx="158">
                  <c:v>108.64</c:v>
                </c:pt>
                <c:pt idx="159">
                  <c:v>108.31</c:v>
                </c:pt>
                <c:pt idx="160">
                  <c:v>108.32</c:v>
                </c:pt>
              </c:numCache>
            </c:numRef>
          </c:val>
          <c:smooth val="0"/>
          <c:extLst>
            <c:ext xmlns:c16="http://schemas.microsoft.com/office/drawing/2014/chart" uri="{C3380CC4-5D6E-409C-BE32-E72D297353CC}">
              <c16:uniqueId val="{00000000-5699-40F5-912D-054132D4DC25}"/>
            </c:ext>
          </c:extLst>
        </c:ser>
        <c:ser>
          <c:idx val="1"/>
          <c:order val="1"/>
          <c:spPr>
            <a:ln w="28575">
              <a:solidFill>
                <a:schemeClr val="accent1"/>
              </a:solidFill>
            </a:ln>
          </c:spPr>
          <c:marker>
            <c:symbol val="none"/>
          </c:marker>
          <c:val>
            <c:numRef>
              <c:f>Tabelle1!$B$3:$FM$3</c:f>
              <c:numCache>
                <c:formatCode>General</c:formatCode>
                <c:ptCount val="168"/>
                <c:pt idx="0">
                  <c:v>93.73</c:v>
                </c:pt>
                <c:pt idx="1">
                  <c:v>93.63</c:v>
                </c:pt>
                <c:pt idx="2">
                  <c:v>93.4</c:v>
                </c:pt>
                <c:pt idx="3">
                  <c:v>93.24</c:v>
                </c:pt>
                <c:pt idx="4">
                  <c:v>93.28</c:v>
                </c:pt>
                <c:pt idx="5">
                  <c:v>93.44</c:v>
                </c:pt>
                <c:pt idx="6">
                  <c:v>93.78</c:v>
                </c:pt>
                <c:pt idx="7">
                  <c:v>94.23</c:v>
                </c:pt>
                <c:pt idx="8">
                  <c:v>94.77</c:v>
                </c:pt>
                <c:pt idx="9">
                  <c:v>94.45</c:v>
                </c:pt>
                <c:pt idx="10">
                  <c:v>94.67</c:v>
                </c:pt>
                <c:pt idx="11">
                  <c:v>94.64</c:v>
                </c:pt>
                <c:pt idx="12">
                  <c:v>94.59</c:v>
                </c:pt>
                <c:pt idx="13">
                  <c:v>94.86</c:v>
                </c:pt>
                <c:pt idx="14">
                  <c:v>95.21</c:v>
                </c:pt>
                <c:pt idx="15">
                  <c:v>95.42</c:v>
                </c:pt>
                <c:pt idx="16">
                  <c:v>95.75</c:v>
                </c:pt>
                <c:pt idx="17">
                  <c:v>96.18</c:v>
                </c:pt>
                <c:pt idx="18">
                  <c:v>96.91</c:v>
                </c:pt>
                <c:pt idx="19">
                  <c:v>97.76</c:v>
                </c:pt>
                <c:pt idx="20">
                  <c:v>98.23</c:v>
                </c:pt>
                <c:pt idx="21">
                  <c:v>97.85</c:v>
                </c:pt>
                <c:pt idx="22">
                  <c:v>97.97</c:v>
                </c:pt>
                <c:pt idx="23">
                  <c:v>97.91</c:v>
                </c:pt>
                <c:pt idx="24">
                  <c:v>97.92</c:v>
                </c:pt>
                <c:pt idx="25">
                  <c:v>98.13</c:v>
                </c:pt>
                <c:pt idx="26">
                  <c:v>98.29</c:v>
                </c:pt>
                <c:pt idx="27">
                  <c:v>98.32</c:v>
                </c:pt>
                <c:pt idx="28">
                  <c:v>98.47</c:v>
                </c:pt>
                <c:pt idx="29">
                  <c:v>98.56</c:v>
                </c:pt>
                <c:pt idx="30">
                  <c:v>99.71</c:v>
                </c:pt>
                <c:pt idx="31">
                  <c:v>100.12</c:v>
                </c:pt>
                <c:pt idx="32">
                  <c:v>99.95</c:v>
                </c:pt>
                <c:pt idx="33">
                  <c:v>99.83</c:v>
                </c:pt>
                <c:pt idx="34">
                  <c:v>99.68</c:v>
                </c:pt>
                <c:pt idx="35">
                  <c:v>99.48</c:v>
                </c:pt>
                <c:pt idx="36">
                  <c:v>99.92</c:v>
                </c:pt>
                <c:pt idx="37">
                  <c:v>100.12</c:v>
                </c:pt>
                <c:pt idx="38">
                  <c:v>100.21</c:v>
                </c:pt>
                <c:pt idx="39">
                  <c:v>100.14</c:v>
                </c:pt>
                <c:pt idx="40">
                  <c:v>100.25</c:v>
                </c:pt>
                <c:pt idx="41">
                  <c:v>100.23</c:v>
                </c:pt>
                <c:pt idx="42">
                  <c:v>101.53</c:v>
                </c:pt>
                <c:pt idx="43">
                  <c:v>101.65</c:v>
                </c:pt>
                <c:pt idx="44">
                  <c:v>101.57</c:v>
                </c:pt>
                <c:pt idx="45">
                  <c:v>101.31</c:v>
                </c:pt>
                <c:pt idx="46">
                  <c:v>101.43</c:v>
                </c:pt>
                <c:pt idx="47">
                  <c:v>101.08</c:v>
                </c:pt>
                <c:pt idx="48">
                  <c:v>100.72</c:v>
                </c:pt>
                <c:pt idx="49">
                  <c:v>100.96</c:v>
                </c:pt>
                <c:pt idx="50">
                  <c:v>101.04</c:v>
                </c:pt>
                <c:pt idx="51">
                  <c:v>101.1</c:v>
                </c:pt>
                <c:pt idx="52">
                  <c:v>101.16</c:v>
                </c:pt>
                <c:pt idx="53">
                  <c:v>101.67</c:v>
                </c:pt>
                <c:pt idx="54">
                  <c:v>102.45</c:v>
                </c:pt>
                <c:pt idx="55">
                  <c:v>102.93</c:v>
                </c:pt>
                <c:pt idx="56">
                  <c:v>103.03</c:v>
                </c:pt>
                <c:pt idx="57">
                  <c:v>102.78</c:v>
                </c:pt>
                <c:pt idx="58">
                  <c:v>102.81</c:v>
                </c:pt>
                <c:pt idx="59">
                  <c:v>102.59</c:v>
                </c:pt>
                <c:pt idx="60">
                  <c:v>102.06</c:v>
                </c:pt>
                <c:pt idx="61">
                  <c:v>102.24</c:v>
                </c:pt>
                <c:pt idx="62">
                  <c:v>102.41</c:v>
                </c:pt>
                <c:pt idx="63">
                  <c:v>102.37</c:v>
                </c:pt>
                <c:pt idx="64">
                  <c:v>102.46</c:v>
                </c:pt>
                <c:pt idx="65">
                  <c:v>102.79</c:v>
                </c:pt>
                <c:pt idx="66">
                  <c:v>103.43</c:v>
                </c:pt>
                <c:pt idx="67">
                  <c:v>103.97</c:v>
                </c:pt>
                <c:pt idx="68">
                  <c:v>104.06</c:v>
                </c:pt>
                <c:pt idx="69">
                  <c:v>103.71</c:v>
                </c:pt>
                <c:pt idx="70">
                  <c:v>103.79</c:v>
                </c:pt>
                <c:pt idx="71">
                  <c:v>103.65</c:v>
                </c:pt>
                <c:pt idx="72">
                  <c:v>103.59</c:v>
                </c:pt>
                <c:pt idx="73">
                  <c:v>103.78</c:v>
                </c:pt>
                <c:pt idx="74">
                  <c:v>103.83</c:v>
                </c:pt>
                <c:pt idx="75">
                  <c:v>103.83</c:v>
                </c:pt>
                <c:pt idx="76">
                  <c:v>103.89</c:v>
                </c:pt>
                <c:pt idx="77">
                  <c:v>104.13</c:v>
                </c:pt>
                <c:pt idx="78">
                  <c:v>104.98</c:v>
                </c:pt>
                <c:pt idx="79">
                  <c:v>105.38</c:v>
                </c:pt>
                <c:pt idx="80">
                  <c:v>105.47</c:v>
                </c:pt>
                <c:pt idx="81">
                  <c:v>105.27</c:v>
                </c:pt>
                <c:pt idx="82">
                  <c:v>105.38</c:v>
                </c:pt>
                <c:pt idx="83">
                  <c:v>105.24</c:v>
                </c:pt>
                <c:pt idx="84">
                  <c:v>105.21</c:v>
                </c:pt>
                <c:pt idx="85">
                  <c:v>105.54</c:v>
                </c:pt>
                <c:pt idx="86">
                  <c:v>105.68</c:v>
                </c:pt>
                <c:pt idx="87">
                  <c:v>105.79</c:v>
                </c:pt>
                <c:pt idx="88">
                  <c:v>106</c:v>
                </c:pt>
                <c:pt idx="89">
                  <c:v>106.35</c:v>
                </c:pt>
                <c:pt idx="90">
                  <c:v>107.43</c:v>
                </c:pt>
                <c:pt idx="91">
                  <c:v>107.95</c:v>
                </c:pt>
                <c:pt idx="92">
                  <c:v>108.05</c:v>
                </c:pt>
                <c:pt idx="93">
                  <c:v>107.96</c:v>
                </c:pt>
                <c:pt idx="94">
                  <c:v>108.22</c:v>
                </c:pt>
                <c:pt idx="95">
                  <c:v>108.09</c:v>
                </c:pt>
                <c:pt idx="96">
                  <c:v>108.61</c:v>
                </c:pt>
                <c:pt idx="97">
                  <c:v>108.85</c:v>
                </c:pt>
                <c:pt idx="98">
                  <c:v>109.31</c:v>
                </c:pt>
                <c:pt idx="99">
                  <c:v>109.44</c:v>
                </c:pt>
                <c:pt idx="100">
                  <c:v>109.75</c:v>
                </c:pt>
                <c:pt idx="101">
                  <c:v>110.03</c:v>
                </c:pt>
                <c:pt idx="102">
                  <c:v>111.61</c:v>
                </c:pt>
                <c:pt idx="103">
                  <c:v>112.08</c:v>
                </c:pt>
                <c:pt idx="104">
                  <c:v>111.81</c:v>
                </c:pt>
                <c:pt idx="105">
                  <c:v>111.9</c:v>
                </c:pt>
                <c:pt idx="106">
                  <c:v>112.04</c:v>
                </c:pt>
                <c:pt idx="107">
                  <c:v>111.64</c:v>
                </c:pt>
                <c:pt idx="108">
                  <c:v>111.77</c:v>
                </c:pt>
                <c:pt idx="109">
                  <c:v>112.1</c:v>
                </c:pt>
                <c:pt idx="110">
                  <c:v>112.17</c:v>
                </c:pt>
                <c:pt idx="111">
                  <c:v>112.23</c:v>
                </c:pt>
                <c:pt idx="112">
                  <c:v>112.05</c:v>
                </c:pt>
                <c:pt idx="113">
                  <c:v>112.16</c:v>
                </c:pt>
                <c:pt idx="114">
                  <c:v>112.97</c:v>
                </c:pt>
                <c:pt idx="115">
                  <c:v>112.82</c:v>
                </c:pt>
                <c:pt idx="116">
                  <c:v>112.87</c:v>
                </c:pt>
                <c:pt idx="117">
                  <c:v>112.35</c:v>
                </c:pt>
                <c:pt idx="118">
                  <c:v>112.1</c:v>
                </c:pt>
                <c:pt idx="119">
                  <c:v>111.74</c:v>
                </c:pt>
                <c:pt idx="120">
                  <c:v>111.48</c:v>
                </c:pt>
                <c:pt idx="121">
                  <c:v>110.8</c:v>
                </c:pt>
                <c:pt idx="122">
                  <c:v>110.53</c:v>
                </c:pt>
                <c:pt idx="123">
                  <c:v>109.85</c:v>
                </c:pt>
                <c:pt idx="124">
                  <c:v>109.38</c:v>
                </c:pt>
                <c:pt idx="125">
                  <c:v>108.97</c:v>
                </c:pt>
                <c:pt idx="126">
                  <c:v>108.47</c:v>
                </c:pt>
                <c:pt idx="127">
                  <c:v>108.16</c:v>
                </c:pt>
                <c:pt idx="128">
                  <c:v>108.44</c:v>
                </c:pt>
                <c:pt idx="129">
                  <c:v>108.07</c:v>
                </c:pt>
                <c:pt idx="130">
                  <c:v>107.91</c:v>
                </c:pt>
                <c:pt idx="131">
                  <c:v>107.58</c:v>
                </c:pt>
                <c:pt idx="132">
                  <c:v>107.24</c:v>
                </c:pt>
                <c:pt idx="133">
                  <c:v>107.15</c:v>
                </c:pt>
                <c:pt idx="134">
                  <c:v>107.22</c:v>
                </c:pt>
                <c:pt idx="135">
                  <c:v>107.04</c:v>
                </c:pt>
                <c:pt idx="136">
                  <c:v>107.05</c:v>
                </c:pt>
                <c:pt idx="137">
                  <c:v>107.06</c:v>
                </c:pt>
                <c:pt idx="138">
                  <c:v>107.09</c:v>
                </c:pt>
                <c:pt idx="139">
                  <c:v>107.44</c:v>
                </c:pt>
                <c:pt idx="140">
                  <c:v>107.97</c:v>
                </c:pt>
                <c:pt idx="141">
                  <c:v>107.65</c:v>
                </c:pt>
                <c:pt idx="142">
                  <c:v>107.84</c:v>
                </c:pt>
                <c:pt idx="143">
                  <c:v>107.72</c:v>
                </c:pt>
                <c:pt idx="144">
                  <c:v>107.25</c:v>
                </c:pt>
                <c:pt idx="145">
                  <c:v>107.56</c:v>
                </c:pt>
                <c:pt idx="146">
                  <c:v>107.7</c:v>
                </c:pt>
                <c:pt idx="147">
                  <c:v>107.75</c:v>
                </c:pt>
                <c:pt idx="148">
                  <c:v>107.85</c:v>
                </c:pt>
                <c:pt idx="149">
                  <c:v>108.12</c:v>
                </c:pt>
                <c:pt idx="150">
                  <c:v>108.49</c:v>
                </c:pt>
                <c:pt idx="151">
                  <c:v>108.92</c:v>
                </c:pt>
                <c:pt idx="152">
                  <c:v>109.52</c:v>
                </c:pt>
                <c:pt idx="153">
                  <c:v>109.42</c:v>
                </c:pt>
                <c:pt idx="154">
                  <c:v>109.66</c:v>
                </c:pt>
                <c:pt idx="155">
                  <c:v>109.49</c:v>
                </c:pt>
                <c:pt idx="156">
                  <c:v>108.98</c:v>
                </c:pt>
                <c:pt idx="157">
                  <c:v>109.22</c:v>
                </c:pt>
                <c:pt idx="158">
                  <c:v>109.56</c:v>
                </c:pt>
                <c:pt idx="159">
                  <c:v>109.56</c:v>
                </c:pt>
                <c:pt idx="160">
                  <c:v>109.59</c:v>
                </c:pt>
                <c:pt idx="161">
                  <c:v>109.7</c:v>
                </c:pt>
              </c:numCache>
            </c:numRef>
          </c:val>
          <c:smooth val="0"/>
          <c:extLst>
            <c:ext xmlns:c16="http://schemas.microsoft.com/office/drawing/2014/chart" uri="{C3380CC4-5D6E-409C-BE32-E72D297353CC}">
              <c16:uniqueId val="{00000001-5699-40F5-912D-054132D4DC25}"/>
            </c:ext>
          </c:extLst>
        </c:ser>
        <c:dLbls>
          <c:showLegendKey val="0"/>
          <c:showVal val="0"/>
          <c:showCatName val="0"/>
          <c:showSerName val="0"/>
          <c:showPercent val="0"/>
          <c:showBubbleSize val="0"/>
        </c:dLbls>
        <c:smooth val="0"/>
        <c:axId val="232746368"/>
        <c:axId val="232748160"/>
      </c:lineChart>
      <c:catAx>
        <c:axId val="232746368"/>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2748160"/>
        <c:crossesAt val="0"/>
        <c:auto val="1"/>
        <c:lblAlgn val="ctr"/>
        <c:lblOffset val="100"/>
        <c:tickMarkSkip val="12"/>
        <c:noMultiLvlLbl val="0"/>
      </c:catAx>
      <c:valAx>
        <c:axId val="232748160"/>
        <c:scaling>
          <c:orientation val="minMax"/>
          <c:max val="114"/>
          <c:min val="75"/>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2746368"/>
        <c:crosses val="autoZero"/>
        <c:crossBetween val="between"/>
        <c:majorUnit val="5"/>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de-DE" sz="1400" dirty="0"/>
              <a:t>Saldo der Unternehmensmeldungen *)</a:t>
            </a:r>
            <a:br>
              <a:rPr lang="de-DE" sz="1400" dirty="0"/>
            </a:br>
            <a:r>
              <a:rPr lang="de-DE" sz="1050" b="0" dirty="0" smtClean="0"/>
              <a:t>(% - Anteile</a:t>
            </a:r>
            <a:r>
              <a:rPr lang="de-DE" sz="1050" b="0" dirty="0"/>
              <a:t>)</a:t>
            </a:r>
          </a:p>
        </c:rich>
      </c:tx>
      <c:layout>
        <c:manualLayout>
          <c:xMode val="edge"/>
          <c:yMode val="edge"/>
          <c:x val="0.29897204447726922"/>
          <c:y val="7.6263107721639654E-3"/>
        </c:manualLayout>
      </c:layout>
      <c:overlay val="1"/>
    </c:title>
    <c:autoTitleDeleted val="0"/>
    <c:plotArea>
      <c:layout>
        <c:manualLayout>
          <c:layoutTarget val="inner"/>
          <c:xMode val="edge"/>
          <c:yMode val="edge"/>
          <c:x val="4.6925844134086701E-2"/>
          <c:y val="0.14652424881589513"/>
          <c:w val="0.95255127428171427"/>
          <c:h val="0.73528564887444359"/>
        </c:manualLayout>
      </c:layout>
      <c:lineChart>
        <c:grouping val="standard"/>
        <c:varyColors val="0"/>
        <c:ser>
          <c:idx val="0"/>
          <c:order val="0"/>
          <c:spPr>
            <a:ln w="28575"/>
          </c:spPr>
          <c:marker>
            <c:symbol val="none"/>
          </c:marker>
          <c:val>
            <c:numRef>
              <c:f>Tabelle1!$B$2:$EC$2</c:f>
              <c:numCache>
                <c:formatCode>General</c:formatCode>
                <c:ptCount val="132"/>
                <c:pt idx="0">
                  <c:v>-5.4</c:v>
                </c:pt>
                <c:pt idx="1">
                  <c:v>-4.9000000000000004</c:v>
                </c:pt>
                <c:pt idx="2">
                  <c:v>-2.9</c:v>
                </c:pt>
                <c:pt idx="3">
                  <c:v>-6.8</c:v>
                </c:pt>
                <c:pt idx="4">
                  <c:v>-4.9000000000000004</c:v>
                </c:pt>
                <c:pt idx="5">
                  <c:v>-5.2</c:v>
                </c:pt>
                <c:pt idx="6">
                  <c:v>-4.3</c:v>
                </c:pt>
                <c:pt idx="7">
                  <c:v>-1.7</c:v>
                </c:pt>
                <c:pt idx="8">
                  <c:v>-1.4</c:v>
                </c:pt>
                <c:pt idx="9">
                  <c:v>-3.8</c:v>
                </c:pt>
                <c:pt idx="10">
                  <c:v>-1.2</c:v>
                </c:pt>
                <c:pt idx="11">
                  <c:v>-1.9</c:v>
                </c:pt>
                <c:pt idx="12">
                  <c:v>3.2</c:v>
                </c:pt>
                <c:pt idx="13">
                  <c:v>0.8</c:v>
                </c:pt>
                <c:pt idx="14">
                  <c:v>3.7</c:v>
                </c:pt>
                <c:pt idx="15">
                  <c:v>4</c:v>
                </c:pt>
                <c:pt idx="16">
                  <c:v>4.0999999999999996</c:v>
                </c:pt>
                <c:pt idx="17">
                  <c:v>0.5</c:v>
                </c:pt>
                <c:pt idx="18">
                  <c:v>3.2</c:v>
                </c:pt>
                <c:pt idx="19">
                  <c:v>-0.7</c:v>
                </c:pt>
                <c:pt idx="20">
                  <c:v>-0.8</c:v>
                </c:pt>
                <c:pt idx="21">
                  <c:v>-9.1</c:v>
                </c:pt>
                <c:pt idx="22">
                  <c:v>-8.5</c:v>
                </c:pt>
                <c:pt idx="23">
                  <c:v>-4.5</c:v>
                </c:pt>
                <c:pt idx="24">
                  <c:v>0.4</c:v>
                </c:pt>
                <c:pt idx="25">
                  <c:v>2.1</c:v>
                </c:pt>
                <c:pt idx="26">
                  <c:v>5</c:v>
                </c:pt>
                <c:pt idx="27">
                  <c:v>6.7</c:v>
                </c:pt>
                <c:pt idx="28">
                  <c:v>6.2</c:v>
                </c:pt>
                <c:pt idx="29">
                  <c:v>6.6</c:v>
                </c:pt>
                <c:pt idx="30">
                  <c:v>3.1</c:v>
                </c:pt>
                <c:pt idx="31">
                  <c:v>-2.7</c:v>
                </c:pt>
                <c:pt idx="32">
                  <c:v>-0.2</c:v>
                </c:pt>
                <c:pt idx="33">
                  <c:v>-5.9</c:v>
                </c:pt>
                <c:pt idx="34">
                  <c:v>-5.0999999999999996</c:v>
                </c:pt>
                <c:pt idx="35">
                  <c:v>-2.8</c:v>
                </c:pt>
                <c:pt idx="36">
                  <c:v>-1.1000000000000001</c:v>
                </c:pt>
                <c:pt idx="37">
                  <c:v>-2.7</c:v>
                </c:pt>
                <c:pt idx="38">
                  <c:v>-2.6</c:v>
                </c:pt>
                <c:pt idx="39">
                  <c:v>-2</c:v>
                </c:pt>
                <c:pt idx="40">
                  <c:v>1.5</c:v>
                </c:pt>
                <c:pt idx="41">
                  <c:v>2</c:v>
                </c:pt>
                <c:pt idx="42">
                  <c:v>0.6</c:v>
                </c:pt>
                <c:pt idx="43">
                  <c:v>2.1</c:v>
                </c:pt>
                <c:pt idx="44">
                  <c:v>-1.3</c:v>
                </c:pt>
                <c:pt idx="45">
                  <c:v>2.8</c:v>
                </c:pt>
                <c:pt idx="46">
                  <c:v>0.1</c:v>
                </c:pt>
                <c:pt idx="47">
                  <c:v>3.9</c:v>
                </c:pt>
                <c:pt idx="48">
                  <c:v>7.9</c:v>
                </c:pt>
                <c:pt idx="49">
                  <c:v>11.3</c:v>
                </c:pt>
                <c:pt idx="50">
                  <c:v>9.8000000000000007</c:v>
                </c:pt>
                <c:pt idx="51">
                  <c:v>13.4</c:v>
                </c:pt>
                <c:pt idx="52">
                  <c:v>13.6</c:v>
                </c:pt>
                <c:pt idx="53">
                  <c:v>13.8</c:v>
                </c:pt>
                <c:pt idx="54">
                  <c:v>17.399999999999999</c:v>
                </c:pt>
                <c:pt idx="55">
                  <c:v>17.3</c:v>
                </c:pt>
                <c:pt idx="56">
                  <c:v>15.3</c:v>
                </c:pt>
                <c:pt idx="57">
                  <c:v>14.8</c:v>
                </c:pt>
                <c:pt idx="58">
                  <c:v>14.1</c:v>
                </c:pt>
                <c:pt idx="59">
                  <c:v>17.399999999999999</c:v>
                </c:pt>
                <c:pt idx="60">
                  <c:v>21.4</c:v>
                </c:pt>
                <c:pt idx="61">
                  <c:v>17.399999999999999</c:v>
                </c:pt>
                <c:pt idx="62">
                  <c:v>16.600000000000001</c:v>
                </c:pt>
                <c:pt idx="63">
                  <c:v>18.7</c:v>
                </c:pt>
                <c:pt idx="64">
                  <c:v>14.5</c:v>
                </c:pt>
                <c:pt idx="65">
                  <c:v>17</c:v>
                </c:pt>
                <c:pt idx="66">
                  <c:v>13.9</c:v>
                </c:pt>
                <c:pt idx="67">
                  <c:v>12.1</c:v>
                </c:pt>
                <c:pt idx="68">
                  <c:v>15</c:v>
                </c:pt>
                <c:pt idx="69">
                  <c:v>10.199999999999999</c:v>
                </c:pt>
                <c:pt idx="70">
                  <c:v>9.8000000000000007</c:v>
                </c:pt>
                <c:pt idx="71">
                  <c:v>10</c:v>
                </c:pt>
                <c:pt idx="72">
                  <c:v>6.1</c:v>
                </c:pt>
                <c:pt idx="73">
                  <c:v>5.3</c:v>
                </c:pt>
                <c:pt idx="74">
                  <c:v>-1.9</c:v>
                </c:pt>
                <c:pt idx="75">
                  <c:v>0.6</c:v>
                </c:pt>
                <c:pt idx="76">
                  <c:v>-5.5</c:v>
                </c:pt>
                <c:pt idx="77">
                  <c:v>-6.9</c:v>
                </c:pt>
                <c:pt idx="78">
                  <c:v>-14.9</c:v>
                </c:pt>
                <c:pt idx="79">
                  <c:v>-14.6</c:v>
                </c:pt>
                <c:pt idx="80">
                  <c:v>-17.7</c:v>
                </c:pt>
                <c:pt idx="81">
                  <c:v>-15.9</c:v>
                </c:pt>
                <c:pt idx="82">
                  <c:v>-21.1</c:v>
                </c:pt>
                <c:pt idx="83">
                  <c:v>-21.3</c:v>
                </c:pt>
                <c:pt idx="84">
                  <c:v>-18.3</c:v>
                </c:pt>
                <c:pt idx="85">
                  <c:v>-19.600000000000001</c:v>
                </c:pt>
                <c:pt idx="86">
                  <c:v>-21.8</c:v>
                </c:pt>
                <c:pt idx="87">
                  <c:v>-30.5</c:v>
                </c:pt>
                <c:pt idx="88">
                  <c:v>-33</c:v>
                </c:pt>
                <c:pt idx="89">
                  <c:v>-33</c:v>
                </c:pt>
                <c:pt idx="90">
                  <c:v>-28.7</c:v>
                </c:pt>
                <c:pt idx="91">
                  <c:v>-24.5</c:v>
                </c:pt>
                <c:pt idx="92">
                  <c:v>-21.1</c:v>
                </c:pt>
                <c:pt idx="93">
                  <c:v>-20.7</c:v>
                </c:pt>
                <c:pt idx="94">
                  <c:v>-21.2</c:v>
                </c:pt>
                <c:pt idx="95">
                  <c:v>-16.2</c:v>
                </c:pt>
                <c:pt idx="96">
                  <c:v>-11.4</c:v>
                </c:pt>
                <c:pt idx="97">
                  <c:v>-6.3</c:v>
                </c:pt>
                <c:pt idx="98">
                  <c:v>-2.4</c:v>
                </c:pt>
                <c:pt idx="99">
                  <c:v>2.9</c:v>
                </c:pt>
                <c:pt idx="100">
                  <c:v>4</c:v>
                </c:pt>
                <c:pt idx="101">
                  <c:v>10.9</c:v>
                </c:pt>
                <c:pt idx="102">
                  <c:v>19.600000000000001</c:v>
                </c:pt>
                <c:pt idx="103">
                  <c:v>18.8</c:v>
                </c:pt>
                <c:pt idx="104">
                  <c:v>15.2</c:v>
                </c:pt>
                <c:pt idx="105">
                  <c:v>17.399999999999999</c:v>
                </c:pt>
                <c:pt idx="106">
                  <c:v>14</c:v>
                </c:pt>
                <c:pt idx="107">
                  <c:v>15.2</c:v>
                </c:pt>
                <c:pt idx="108">
                  <c:v>22.7</c:v>
                </c:pt>
                <c:pt idx="109">
                  <c:v>26.5</c:v>
                </c:pt>
                <c:pt idx="110">
                  <c:v>10.8</c:v>
                </c:pt>
                <c:pt idx="111">
                  <c:v>7.6</c:v>
                </c:pt>
                <c:pt idx="112">
                  <c:v>12.8</c:v>
                </c:pt>
                <c:pt idx="113">
                  <c:v>12.9</c:v>
                </c:pt>
                <c:pt idx="114">
                  <c:v>15.5</c:v>
                </c:pt>
                <c:pt idx="115">
                  <c:v>10.6</c:v>
                </c:pt>
                <c:pt idx="116">
                  <c:v>6.2</c:v>
                </c:pt>
                <c:pt idx="117">
                  <c:v>-0.5</c:v>
                </c:pt>
                <c:pt idx="118">
                  <c:v>4.8</c:v>
                </c:pt>
                <c:pt idx="119">
                  <c:v>4.5999999999999996</c:v>
                </c:pt>
                <c:pt idx="120">
                  <c:v>11.9</c:v>
                </c:pt>
                <c:pt idx="121">
                  <c:v>7.8</c:v>
                </c:pt>
                <c:pt idx="122">
                  <c:v>5.8</c:v>
                </c:pt>
                <c:pt idx="123">
                  <c:v>5.9</c:v>
                </c:pt>
                <c:pt idx="124">
                  <c:v>2.1</c:v>
                </c:pt>
                <c:pt idx="125">
                  <c:v>1.3</c:v>
                </c:pt>
                <c:pt idx="126">
                  <c:v>-5</c:v>
                </c:pt>
              </c:numCache>
            </c:numRef>
          </c:val>
          <c:smooth val="0"/>
          <c:extLst>
            <c:ext xmlns:c16="http://schemas.microsoft.com/office/drawing/2014/chart" uri="{C3380CC4-5D6E-409C-BE32-E72D297353CC}">
              <c16:uniqueId val="{00000000-0DC0-498A-89EF-0C74E484200D}"/>
            </c:ext>
          </c:extLst>
        </c:ser>
        <c:ser>
          <c:idx val="1"/>
          <c:order val="1"/>
          <c:marker>
            <c:symbol val="none"/>
          </c:marker>
          <c:val>
            <c:numRef>
              <c:f>Tabelle1!$B$3:$EC$3</c:f>
              <c:numCache>
                <c:formatCode>General</c:formatCode>
                <c:ptCount val="132"/>
              </c:numCache>
            </c:numRef>
          </c:val>
          <c:smooth val="0"/>
          <c:extLst>
            <c:ext xmlns:c16="http://schemas.microsoft.com/office/drawing/2014/chart" uri="{C3380CC4-5D6E-409C-BE32-E72D297353CC}">
              <c16:uniqueId val="{00000001-0DC0-498A-89EF-0C74E484200D}"/>
            </c:ext>
          </c:extLst>
        </c:ser>
        <c:dLbls>
          <c:showLegendKey val="0"/>
          <c:showVal val="0"/>
          <c:showCatName val="0"/>
          <c:showSerName val="0"/>
          <c:showPercent val="0"/>
          <c:showBubbleSize val="0"/>
        </c:dLbls>
        <c:smooth val="0"/>
        <c:axId val="232384384"/>
        <c:axId val="232385920"/>
      </c:lineChart>
      <c:catAx>
        <c:axId val="232384384"/>
        <c:scaling>
          <c:orientation val="minMax"/>
        </c:scaling>
        <c:delete val="0"/>
        <c:axPos val="b"/>
        <c:majorGridlines>
          <c:spPr>
            <a:ln>
              <a:solidFill>
                <a:schemeClr val="tx2">
                  <a:lumMod val="20000"/>
                  <a:lumOff val="80000"/>
                </a:schemeClr>
              </a:solidFill>
            </a:ln>
          </c:spPr>
        </c:majorGridlines>
        <c:majorTickMark val="none"/>
        <c:minorTickMark val="none"/>
        <c:tickLblPos val="none"/>
        <c:spPr>
          <a:ln w="28575">
            <a:solidFill>
              <a:schemeClr val="accent4"/>
            </a:solidFill>
          </a:ln>
        </c:spPr>
        <c:crossAx val="232385920"/>
        <c:crossesAt val="0"/>
        <c:auto val="1"/>
        <c:lblAlgn val="ctr"/>
        <c:lblOffset val="100"/>
        <c:tickMarkSkip val="12"/>
        <c:noMultiLvlLbl val="0"/>
      </c:catAx>
      <c:valAx>
        <c:axId val="232385920"/>
        <c:scaling>
          <c:orientation val="minMax"/>
          <c:max val="30"/>
          <c:min val="-4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2384384"/>
        <c:crosses val="autoZero"/>
        <c:crossBetween val="between"/>
        <c:majorUnit val="10"/>
        <c:minorUnit val="1"/>
      </c:valAx>
    </c:plotArea>
    <c:plotVisOnly val="1"/>
    <c:dispBlanksAs val="gap"/>
    <c:showDLblsOverMax val="0"/>
  </c:chart>
  <c:txPr>
    <a:bodyPr/>
    <a:lstStyle/>
    <a:p>
      <a:pPr>
        <a:defRPr sz="1800"/>
      </a:pPr>
      <a:endParaRPr lang="de-DE"/>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600" b="1"/>
            </a:pPr>
            <a:r>
              <a:rPr lang="de-DE" sz="1400" b="1" dirty="0" smtClean="0"/>
              <a:t>%-Anteil der M+E-Unternehmen </a:t>
            </a:r>
            <a:br>
              <a:rPr lang="de-DE" sz="1400" b="1" dirty="0" smtClean="0"/>
            </a:br>
            <a:r>
              <a:rPr lang="de-DE" sz="1400" b="1" dirty="0" smtClean="0"/>
              <a:t>mit Produktionsbehinderungen</a:t>
            </a:r>
            <a:r>
              <a:rPr lang="de-DE" sz="1400" b="1" baseline="0" dirty="0" smtClean="0"/>
              <a:t> wegen Arbeitskräftemangel und Materialknappheit (Quartalsanfang) </a:t>
            </a:r>
            <a:endParaRPr lang="de-DE" sz="1050" b="0" dirty="0" smtClean="0"/>
          </a:p>
        </c:rich>
      </c:tx>
      <c:layout>
        <c:manualLayout>
          <c:xMode val="edge"/>
          <c:yMode val="edge"/>
          <c:x val="0.14373677600115936"/>
          <c:y val="0"/>
        </c:manualLayout>
      </c:layout>
      <c:overlay val="1"/>
    </c:title>
    <c:autoTitleDeleted val="0"/>
    <c:plotArea>
      <c:layout>
        <c:manualLayout>
          <c:layoutTarget val="inner"/>
          <c:xMode val="edge"/>
          <c:yMode val="edge"/>
          <c:x val="4.6925844134086701E-2"/>
          <c:y val="0.16940318113238706"/>
          <c:w val="0.95280264238442591"/>
          <c:h val="0.73528564887444359"/>
        </c:manualLayout>
      </c:layout>
      <c:lineChart>
        <c:grouping val="standard"/>
        <c:varyColors val="0"/>
        <c:ser>
          <c:idx val="0"/>
          <c:order val="0"/>
          <c:tx>
            <c:strRef>
              <c:f>Tabelle1!$A$2</c:f>
              <c:strCache>
                <c:ptCount val="1"/>
                <c:pt idx="0">
                  <c:v>Fachkräftemangel</c:v>
                </c:pt>
              </c:strCache>
            </c:strRef>
          </c:tx>
          <c:marker>
            <c:symbol val="none"/>
          </c:marker>
          <c:dPt>
            <c:idx val="15"/>
            <c:bubble3D val="0"/>
            <c:extLst>
              <c:ext xmlns:c16="http://schemas.microsoft.com/office/drawing/2014/chart" uri="{C3380CC4-5D6E-409C-BE32-E72D297353CC}">
                <c16:uniqueId val="{00000000-B3F6-4CFA-87EF-6734A4CC18D7}"/>
              </c:ext>
            </c:extLst>
          </c:dPt>
          <c:dPt>
            <c:idx val="16"/>
            <c:bubble3D val="0"/>
            <c:extLst>
              <c:ext xmlns:c16="http://schemas.microsoft.com/office/drawing/2014/chart" uri="{C3380CC4-5D6E-409C-BE32-E72D297353CC}">
                <c16:uniqueId val="{00000001-B3F6-4CFA-87EF-6734A4CC18D7}"/>
              </c:ext>
            </c:extLst>
          </c:dPt>
          <c:cat>
            <c:strRef>
              <c:f>Tabelle1!$B$1:$AO$1</c:f>
              <c:strCache>
                <c:ptCount val="40"/>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2016-1</c:v>
                </c:pt>
                <c:pt idx="13">
                  <c:v>2016-2</c:v>
                </c:pt>
                <c:pt idx="14">
                  <c:v>2016-3</c:v>
                </c:pt>
                <c:pt idx="15">
                  <c:v>2016-4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pt idx="36">
                  <c:v>2022-1</c:v>
                </c:pt>
                <c:pt idx="37">
                  <c:v>2022-2</c:v>
                </c:pt>
                <c:pt idx="38">
                  <c:v>2022-3</c:v>
                </c:pt>
                <c:pt idx="39">
                  <c:v>2022-4</c:v>
                </c:pt>
              </c:strCache>
            </c:strRef>
          </c:cat>
          <c:val>
            <c:numRef>
              <c:f>Tabelle1!$B$2:$AS$2</c:f>
              <c:numCache>
                <c:formatCode>General</c:formatCode>
                <c:ptCount val="44"/>
                <c:pt idx="0">
                  <c:v>6.6</c:v>
                </c:pt>
                <c:pt idx="1">
                  <c:v>7.3</c:v>
                </c:pt>
                <c:pt idx="2">
                  <c:v>7.4</c:v>
                </c:pt>
                <c:pt idx="3">
                  <c:v>7.4</c:v>
                </c:pt>
                <c:pt idx="4">
                  <c:v>6.6</c:v>
                </c:pt>
                <c:pt idx="5">
                  <c:v>9.8000000000000007</c:v>
                </c:pt>
                <c:pt idx="6">
                  <c:v>10</c:v>
                </c:pt>
                <c:pt idx="7">
                  <c:v>10.4</c:v>
                </c:pt>
                <c:pt idx="8">
                  <c:v>9.3000000000000007</c:v>
                </c:pt>
                <c:pt idx="9">
                  <c:v>9.9</c:v>
                </c:pt>
                <c:pt idx="10">
                  <c:v>10.9</c:v>
                </c:pt>
                <c:pt idx="11">
                  <c:v>9.6999999999999993</c:v>
                </c:pt>
                <c:pt idx="12">
                  <c:v>7.9</c:v>
                </c:pt>
                <c:pt idx="13">
                  <c:v>12</c:v>
                </c:pt>
                <c:pt idx="14">
                  <c:v>12.5</c:v>
                </c:pt>
                <c:pt idx="15">
                  <c:v>12.9</c:v>
                </c:pt>
                <c:pt idx="16">
                  <c:v>11.8</c:v>
                </c:pt>
                <c:pt idx="17">
                  <c:v>16.3</c:v>
                </c:pt>
                <c:pt idx="18">
                  <c:v>22.2</c:v>
                </c:pt>
                <c:pt idx="19">
                  <c:v>24</c:v>
                </c:pt>
                <c:pt idx="20">
                  <c:v>28.1</c:v>
                </c:pt>
                <c:pt idx="21">
                  <c:v>31.1</c:v>
                </c:pt>
                <c:pt idx="22">
                  <c:v>27.6</c:v>
                </c:pt>
                <c:pt idx="23">
                  <c:v>26.2</c:v>
                </c:pt>
                <c:pt idx="24">
                  <c:v>23.2</c:v>
                </c:pt>
                <c:pt idx="25">
                  <c:v>23.8</c:v>
                </c:pt>
                <c:pt idx="26">
                  <c:v>21</c:v>
                </c:pt>
                <c:pt idx="27">
                  <c:v>16.899999999999999</c:v>
                </c:pt>
                <c:pt idx="28">
                  <c:v>15</c:v>
                </c:pt>
                <c:pt idx="29">
                  <c:v>7.8</c:v>
                </c:pt>
                <c:pt idx="30">
                  <c:v>6.9</c:v>
                </c:pt>
                <c:pt idx="31">
                  <c:v>9.3000000000000007</c:v>
                </c:pt>
                <c:pt idx="32">
                  <c:v>16.5</c:v>
                </c:pt>
                <c:pt idx="33">
                  <c:v>20.100000000000001</c:v>
                </c:pt>
                <c:pt idx="34">
                  <c:v>28.6</c:v>
                </c:pt>
                <c:pt idx="35">
                  <c:v>38.799999999999997</c:v>
                </c:pt>
                <c:pt idx="36">
                  <c:v>36.299999999999997</c:v>
                </c:pt>
                <c:pt idx="37">
                  <c:v>41.2</c:v>
                </c:pt>
                <c:pt idx="38">
                  <c:v>45.3</c:v>
                </c:pt>
                <c:pt idx="39">
                  <c:v>44.4</c:v>
                </c:pt>
                <c:pt idx="40">
                  <c:v>44.5</c:v>
                </c:pt>
                <c:pt idx="41">
                  <c:v>37.6</c:v>
                </c:pt>
                <c:pt idx="42">
                  <c:v>37.299999999999997</c:v>
                </c:pt>
              </c:numCache>
            </c:numRef>
          </c:val>
          <c:smooth val="0"/>
          <c:extLst>
            <c:ext xmlns:c16="http://schemas.microsoft.com/office/drawing/2014/chart" uri="{C3380CC4-5D6E-409C-BE32-E72D297353CC}">
              <c16:uniqueId val="{00000002-B3F6-4CFA-87EF-6734A4CC18D7}"/>
            </c:ext>
          </c:extLst>
        </c:ser>
        <c:ser>
          <c:idx val="1"/>
          <c:order val="1"/>
          <c:tx>
            <c:strRef>
              <c:f>Tabelle1!$A$3</c:f>
              <c:strCache>
                <c:ptCount val="1"/>
                <c:pt idx="0">
                  <c:v>Materialknappheit</c:v>
                </c:pt>
              </c:strCache>
            </c:strRef>
          </c:tx>
          <c:spPr>
            <a:ln>
              <a:solidFill>
                <a:srgbClr val="7A1813"/>
              </a:solidFill>
            </a:ln>
          </c:spPr>
          <c:marker>
            <c:symbol val="none"/>
          </c:marker>
          <c:cat>
            <c:strRef>
              <c:f>Tabelle1!$B$1:$AO$1</c:f>
              <c:strCache>
                <c:ptCount val="40"/>
                <c:pt idx="0">
                  <c:v>2013-1</c:v>
                </c:pt>
                <c:pt idx="1">
                  <c:v>2013-2</c:v>
                </c:pt>
                <c:pt idx="2">
                  <c:v>2013-3</c:v>
                </c:pt>
                <c:pt idx="3">
                  <c:v>2013-4</c:v>
                </c:pt>
                <c:pt idx="4">
                  <c:v>2014-1</c:v>
                </c:pt>
                <c:pt idx="5">
                  <c:v>2014-2</c:v>
                </c:pt>
                <c:pt idx="6">
                  <c:v>2014-3</c:v>
                </c:pt>
                <c:pt idx="7">
                  <c:v>2014-4</c:v>
                </c:pt>
                <c:pt idx="8">
                  <c:v>2015-1</c:v>
                </c:pt>
                <c:pt idx="9">
                  <c:v>2015-2</c:v>
                </c:pt>
                <c:pt idx="10">
                  <c:v>2015-3</c:v>
                </c:pt>
                <c:pt idx="11">
                  <c:v>2015-4</c:v>
                </c:pt>
                <c:pt idx="12">
                  <c:v>2016-1</c:v>
                </c:pt>
                <c:pt idx="13">
                  <c:v>2016-2</c:v>
                </c:pt>
                <c:pt idx="14">
                  <c:v>2016-3</c:v>
                </c:pt>
                <c:pt idx="15">
                  <c:v>2016-4</c:v>
                </c:pt>
                <c:pt idx="16">
                  <c:v>2017-1</c:v>
                </c:pt>
                <c:pt idx="17">
                  <c:v>2017-2</c:v>
                </c:pt>
                <c:pt idx="18">
                  <c:v>2017-3</c:v>
                </c:pt>
                <c:pt idx="19">
                  <c:v>2017-4</c:v>
                </c:pt>
                <c:pt idx="20">
                  <c:v>2018-1</c:v>
                </c:pt>
                <c:pt idx="21">
                  <c:v>2018-2</c:v>
                </c:pt>
                <c:pt idx="22">
                  <c:v>2018-3</c:v>
                </c:pt>
                <c:pt idx="23">
                  <c:v>2018-4</c:v>
                </c:pt>
                <c:pt idx="24">
                  <c:v>2019-1</c:v>
                </c:pt>
                <c:pt idx="25">
                  <c:v>2019-2</c:v>
                </c:pt>
                <c:pt idx="26">
                  <c:v>2019-3</c:v>
                </c:pt>
                <c:pt idx="27">
                  <c:v>2019-4</c:v>
                </c:pt>
                <c:pt idx="28">
                  <c:v>2020-1</c:v>
                </c:pt>
                <c:pt idx="29">
                  <c:v>2020-2</c:v>
                </c:pt>
                <c:pt idx="30">
                  <c:v>2020-3</c:v>
                </c:pt>
                <c:pt idx="31">
                  <c:v>2020-4</c:v>
                </c:pt>
                <c:pt idx="32">
                  <c:v>2021-1</c:v>
                </c:pt>
                <c:pt idx="33">
                  <c:v>2021-2</c:v>
                </c:pt>
                <c:pt idx="34">
                  <c:v>2021-3</c:v>
                </c:pt>
                <c:pt idx="35">
                  <c:v>2021-4</c:v>
                </c:pt>
                <c:pt idx="36">
                  <c:v>2022-1</c:v>
                </c:pt>
                <c:pt idx="37">
                  <c:v>2022-2</c:v>
                </c:pt>
                <c:pt idx="38">
                  <c:v>2022-3</c:v>
                </c:pt>
                <c:pt idx="39">
                  <c:v>2022-4</c:v>
                </c:pt>
              </c:strCache>
            </c:strRef>
          </c:cat>
          <c:val>
            <c:numRef>
              <c:f>Tabelle1!$B$3:$AS$3</c:f>
              <c:numCache>
                <c:formatCode>General</c:formatCode>
                <c:ptCount val="44"/>
                <c:pt idx="0">
                  <c:v>1.6</c:v>
                </c:pt>
                <c:pt idx="1">
                  <c:v>2.2999999999999998</c:v>
                </c:pt>
                <c:pt idx="2">
                  <c:v>2.4</c:v>
                </c:pt>
                <c:pt idx="3">
                  <c:v>2.2000000000000002</c:v>
                </c:pt>
                <c:pt idx="4">
                  <c:v>2.5</c:v>
                </c:pt>
                <c:pt idx="5">
                  <c:v>4.3</c:v>
                </c:pt>
                <c:pt idx="6">
                  <c:v>4.5</c:v>
                </c:pt>
                <c:pt idx="7">
                  <c:v>2.9</c:v>
                </c:pt>
                <c:pt idx="8">
                  <c:v>1.8</c:v>
                </c:pt>
                <c:pt idx="9">
                  <c:v>1.9</c:v>
                </c:pt>
                <c:pt idx="10">
                  <c:v>2</c:v>
                </c:pt>
                <c:pt idx="11">
                  <c:v>2.2999999999999998</c:v>
                </c:pt>
                <c:pt idx="12">
                  <c:v>1.4</c:v>
                </c:pt>
                <c:pt idx="13">
                  <c:v>1.3</c:v>
                </c:pt>
                <c:pt idx="14">
                  <c:v>2.2999999999999998</c:v>
                </c:pt>
                <c:pt idx="15">
                  <c:v>2.9</c:v>
                </c:pt>
                <c:pt idx="16">
                  <c:v>2.8</c:v>
                </c:pt>
                <c:pt idx="17">
                  <c:v>5.0999999999999996</c:v>
                </c:pt>
                <c:pt idx="18">
                  <c:v>9.8000000000000007</c:v>
                </c:pt>
                <c:pt idx="19">
                  <c:v>13.5</c:v>
                </c:pt>
                <c:pt idx="20">
                  <c:v>16.8</c:v>
                </c:pt>
                <c:pt idx="21">
                  <c:v>22.6</c:v>
                </c:pt>
                <c:pt idx="22">
                  <c:v>27.5</c:v>
                </c:pt>
                <c:pt idx="23">
                  <c:v>21</c:v>
                </c:pt>
                <c:pt idx="24">
                  <c:v>17.100000000000001</c:v>
                </c:pt>
                <c:pt idx="25">
                  <c:v>12.6</c:v>
                </c:pt>
                <c:pt idx="26">
                  <c:v>10.7</c:v>
                </c:pt>
                <c:pt idx="27">
                  <c:v>5.0999999999999996</c:v>
                </c:pt>
                <c:pt idx="28">
                  <c:v>5.3</c:v>
                </c:pt>
                <c:pt idx="29">
                  <c:v>34.799999999999997</c:v>
                </c:pt>
                <c:pt idx="30">
                  <c:v>10.1</c:v>
                </c:pt>
                <c:pt idx="31">
                  <c:v>9.1</c:v>
                </c:pt>
                <c:pt idx="32">
                  <c:v>23.6</c:v>
                </c:pt>
                <c:pt idx="33">
                  <c:v>53.2</c:v>
                </c:pt>
                <c:pt idx="34">
                  <c:v>73.400000000000006</c:v>
                </c:pt>
                <c:pt idx="35">
                  <c:v>79.2</c:v>
                </c:pt>
                <c:pt idx="36">
                  <c:v>76.2</c:v>
                </c:pt>
                <c:pt idx="37">
                  <c:v>82.4</c:v>
                </c:pt>
                <c:pt idx="38">
                  <c:v>80.099999999999994</c:v>
                </c:pt>
                <c:pt idx="39">
                  <c:v>71.099999999999994</c:v>
                </c:pt>
                <c:pt idx="40">
                  <c:v>59.2</c:v>
                </c:pt>
                <c:pt idx="41">
                  <c:v>50.2</c:v>
                </c:pt>
                <c:pt idx="42">
                  <c:v>37</c:v>
                </c:pt>
              </c:numCache>
            </c:numRef>
          </c:val>
          <c:smooth val="0"/>
          <c:extLst>
            <c:ext xmlns:c16="http://schemas.microsoft.com/office/drawing/2014/chart" uri="{C3380CC4-5D6E-409C-BE32-E72D297353CC}">
              <c16:uniqueId val="{00000003-B3F6-4CFA-87EF-6734A4CC18D7}"/>
            </c:ext>
          </c:extLst>
        </c:ser>
        <c:dLbls>
          <c:showLegendKey val="0"/>
          <c:showVal val="0"/>
          <c:showCatName val="0"/>
          <c:showSerName val="0"/>
          <c:showPercent val="0"/>
          <c:showBubbleSize val="0"/>
        </c:dLbls>
        <c:smooth val="0"/>
        <c:axId val="234190720"/>
        <c:axId val="234192256"/>
      </c:lineChart>
      <c:catAx>
        <c:axId val="234190720"/>
        <c:scaling>
          <c:orientation val="minMax"/>
        </c:scaling>
        <c:delete val="0"/>
        <c:axPos val="b"/>
        <c:majorGridlines>
          <c:spPr>
            <a:ln>
              <a:solidFill>
                <a:schemeClr val="tx2">
                  <a:lumMod val="20000"/>
                  <a:lumOff val="80000"/>
                </a:schemeClr>
              </a:solidFill>
            </a:ln>
          </c:spPr>
        </c:majorGridlines>
        <c:numFmt formatCode="General" sourceLinked="0"/>
        <c:majorTickMark val="none"/>
        <c:minorTickMark val="none"/>
        <c:tickLblPos val="none"/>
        <c:spPr>
          <a:ln w="28575">
            <a:solidFill>
              <a:schemeClr val="accent4"/>
            </a:solidFill>
          </a:ln>
        </c:spPr>
        <c:txPr>
          <a:bodyPr/>
          <a:lstStyle/>
          <a:p>
            <a:pPr>
              <a:defRPr sz="1400">
                <a:solidFill>
                  <a:schemeClr val="tx1"/>
                </a:solidFill>
              </a:defRPr>
            </a:pPr>
            <a:endParaRPr lang="de-DE"/>
          </a:p>
        </c:txPr>
        <c:crossAx val="234192256"/>
        <c:crosses val="autoZero"/>
        <c:auto val="1"/>
        <c:lblAlgn val="ctr"/>
        <c:lblOffset val="100"/>
        <c:tickLblSkip val="1"/>
        <c:tickMarkSkip val="4"/>
        <c:noMultiLvlLbl val="0"/>
      </c:catAx>
      <c:valAx>
        <c:axId val="234192256"/>
        <c:scaling>
          <c:orientation val="minMax"/>
          <c:max val="85"/>
          <c:min val="0"/>
        </c:scaling>
        <c:delete val="0"/>
        <c:axPos val="l"/>
        <c:majorGridlines>
          <c:spPr>
            <a:ln>
              <a:solidFill>
                <a:schemeClr val="tx2">
                  <a:lumMod val="40000"/>
                  <a:lumOff val="60000"/>
                </a:schemeClr>
              </a:solidFill>
            </a:ln>
          </c:spPr>
        </c:majorGridlines>
        <c:numFmt formatCode="0" sourceLinked="0"/>
        <c:majorTickMark val="none"/>
        <c:minorTickMark val="none"/>
        <c:tickLblPos val="nextTo"/>
        <c:spPr>
          <a:ln w="15875">
            <a:noFill/>
          </a:ln>
        </c:spPr>
        <c:txPr>
          <a:bodyPr/>
          <a:lstStyle/>
          <a:p>
            <a:pPr>
              <a:defRPr sz="1050"/>
            </a:pPr>
            <a:endParaRPr lang="de-DE"/>
          </a:p>
        </c:txPr>
        <c:crossAx val="234190720"/>
        <c:crosses val="autoZero"/>
        <c:crossBetween val="between"/>
        <c:majorUnit val="5"/>
        <c:minorUnit val="1"/>
      </c:valAx>
    </c:plotArea>
    <c:plotVisOnly val="1"/>
    <c:dispBlanksAs val="gap"/>
    <c:showDLblsOverMax val="0"/>
  </c:chart>
  <c:spPr>
    <a:noFill/>
  </c:spPr>
  <c:txPr>
    <a:bodyPr/>
    <a:lstStyle/>
    <a:p>
      <a:pPr>
        <a:defRPr sz="1800"/>
      </a:pPr>
      <a:endParaRPr lang="de-DE"/>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0.93046</cdr:x>
      <cdr:y>0.88391</cdr:y>
    </cdr:from>
    <cdr:to>
      <cdr:x>0.98264</cdr:x>
      <cdr:y>0.95783</cdr:y>
    </cdr:to>
    <cdr:sp macro="" textlink="">
      <cdr:nvSpPr>
        <cdr:cNvPr id="2" name="Textfeld 26"/>
        <cdr:cNvSpPr txBox="1"/>
      </cdr:nvSpPr>
      <cdr:spPr>
        <a:xfrm xmlns:a="http://schemas.openxmlformats.org/drawingml/2006/main">
          <a:off x="7704596" y="2943919"/>
          <a:ext cx="432048"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de-DE" sz="1000" i="1" dirty="0" smtClean="0"/>
            <a:t>Jul</a:t>
          </a:r>
          <a:endParaRPr lang="de-DE" sz="1000" i="1" dirty="0"/>
        </a:p>
      </cdr:txBody>
    </cdr:sp>
  </cdr:relSizeAnchor>
</c:userShapes>
</file>

<file path=ppt/drawings/drawing2.xml><?xml version="1.0" encoding="utf-8"?>
<c:userShapes xmlns:c="http://schemas.openxmlformats.org/drawingml/2006/chart">
  <cdr:relSizeAnchor xmlns:cdr="http://schemas.openxmlformats.org/drawingml/2006/chartDrawing">
    <cdr:from>
      <cdr:x>0.71915</cdr:x>
      <cdr:y>0.29545</cdr:y>
    </cdr:from>
    <cdr:to>
      <cdr:x>0.7261</cdr:x>
      <cdr:y>0.41263</cdr:y>
    </cdr:to>
    <cdr:cxnSp macro="">
      <cdr:nvCxnSpPr>
        <cdr:cNvPr id="3" name="Gerade Verbindung mit Pfeil 2"/>
        <cdr:cNvCxnSpPr/>
      </cdr:nvCxnSpPr>
      <cdr:spPr>
        <a:xfrm xmlns:a="http://schemas.openxmlformats.org/drawingml/2006/main">
          <a:off x="5954850" y="979614"/>
          <a:ext cx="57558" cy="388538"/>
        </a:xfrm>
        <a:prstGeom xmlns:a="http://schemas.openxmlformats.org/drawingml/2006/main" prst="straightConnector1">
          <a:avLst/>
        </a:prstGeom>
        <a:ln xmlns:a="http://schemas.openxmlformats.org/drawingml/2006/main">
          <a:solidFill>
            <a:schemeClr val="tx2"/>
          </a:solidFill>
          <a:tailEnd type="triangle" w="sm" len="med"/>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0.75532</cdr:x>
      <cdr:y>0.40297</cdr:y>
    </cdr:from>
    <cdr:to>
      <cdr:x>0.77923</cdr:x>
      <cdr:y>0.55264</cdr:y>
    </cdr:to>
    <cdr:sp macro="" textlink="">
      <cdr:nvSpPr>
        <cdr:cNvPr id="4" name="Rechteck 3"/>
        <cdr:cNvSpPr/>
      </cdr:nvSpPr>
      <cdr:spPr>
        <a:xfrm xmlns:a="http://schemas.openxmlformats.org/drawingml/2006/main">
          <a:off x="6254363" y="1336120"/>
          <a:ext cx="197985" cy="496256"/>
        </a:xfrm>
        <a:prstGeom xmlns:a="http://schemas.openxmlformats.org/drawingml/2006/main" prst="rect">
          <a:avLst/>
        </a:prstGeom>
        <a:solidFill xmlns:a="http://schemas.openxmlformats.org/drawingml/2006/main">
          <a:schemeClr val="accent4">
            <a:alpha val="20000"/>
          </a:schemeClr>
        </a:solidFill>
        <a:ln xmlns:a="http://schemas.openxmlformats.org/drawingml/2006/main" w="12700">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de-DE"/>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umsplatzhalter 2"/>
          <p:cNvSpPr>
            <a:spLocks noGrp="1"/>
          </p:cNvSpPr>
          <p:nvPr>
            <p:ph type="dt" sz="quarter" idx="1"/>
          </p:nvPr>
        </p:nvSpPr>
        <p:spPr>
          <a:xfrm>
            <a:off x="4023992" y="0"/>
            <a:ext cx="3078428" cy="511731"/>
          </a:xfrm>
          <a:prstGeom prst="rect">
            <a:avLst/>
          </a:prstGeom>
        </p:spPr>
        <p:txBody>
          <a:bodyPr vert="horz" lIns="94731" tIns="47366" rIns="94731" bIns="47366" rtlCol="0"/>
          <a:lstStyle>
            <a:lvl1pPr algn="r">
              <a:defRPr sz="1200"/>
            </a:lvl1pPr>
          </a:lstStyle>
          <a:p>
            <a:fld id="{70E00F8D-52D6-4463-8D81-C8EEE23A39B4}" type="datetimeFigureOut">
              <a:rPr lang="de-DE" smtClean="0"/>
              <a:t>10.08.2023</a:t>
            </a:fld>
            <a:endParaRPr lang="de-DE" dirty="0"/>
          </a:p>
        </p:txBody>
      </p:sp>
      <p:sp>
        <p:nvSpPr>
          <p:cNvPr id="4" name="Fußzeilenplatzhalter 3"/>
          <p:cNvSpPr>
            <a:spLocks noGrp="1"/>
          </p:cNvSpPr>
          <p:nvPr>
            <p:ph type="ftr" sz="quarter" idx="2"/>
          </p:nvPr>
        </p:nvSpPr>
        <p:spPr>
          <a:xfrm>
            <a:off x="1" y="9721106"/>
            <a:ext cx="3078428" cy="511731"/>
          </a:xfrm>
          <a:prstGeom prst="rect">
            <a:avLst/>
          </a:prstGeom>
        </p:spPr>
        <p:txBody>
          <a:bodyPr vert="horz" lIns="94731" tIns="47366" rIns="94731" bIns="47366" rtlCol="0" anchor="b"/>
          <a:lstStyle>
            <a:lvl1pPr algn="l">
              <a:defRPr sz="1200"/>
            </a:lvl1pPr>
          </a:lstStyle>
          <a:p>
            <a:endParaRPr lang="de-DE" dirty="0"/>
          </a:p>
        </p:txBody>
      </p:sp>
      <p:sp>
        <p:nvSpPr>
          <p:cNvPr id="5" name="Foliennummernplatzhalter 4"/>
          <p:cNvSpPr>
            <a:spLocks noGrp="1"/>
          </p:cNvSpPr>
          <p:nvPr>
            <p:ph type="sldNum" sz="quarter" idx="3"/>
          </p:nvPr>
        </p:nvSpPr>
        <p:spPr>
          <a:xfrm>
            <a:off x="4023992" y="9721106"/>
            <a:ext cx="3078428" cy="511731"/>
          </a:xfrm>
          <a:prstGeom prst="rect">
            <a:avLst/>
          </a:prstGeom>
        </p:spPr>
        <p:txBody>
          <a:bodyPr vert="horz" lIns="94731" tIns="47366" rIns="94731" bIns="47366" rtlCol="0" anchor="b"/>
          <a:lstStyle>
            <a:lvl1pPr algn="r">
              <a:defRPr sz="1200"/>
            </a:lvl1pPr>
          </a:lstStyle>
          <a:p>
            <a:fld id="{20D6E34C-5CED-4434-9FD5-78BD513023D2}" type="slidenum">
              <a:rPr lang="de-DE" smtClean="0"/>
              <a:t>‹Nr.›</a:t>
            </a:fld>
            <a:endParaRPr lang="de-DE" dirty="0"/>
          </a:p>
        </p:txBody>
      </p:sp>
      <p:sp>
        <p:nvSpPr>
          <p:cNvPr id="6" name="Kopfzeilenplatzhalter 5"/>
          <p:cNvSpPr>
            <a:spLocks noGrp="1"/>
          </p:cNvSpPr>
          <p:nvPr>
            <p:ph type="hdr" sz="quarter"/>
          </p:nvPr>
        </p:nvSpPr>
        <p:spPr>
          <a:xfrm>
            <a:off x="0" y="0"/>
            <a:ext cx="3078872" cy="511731"/>
          </a:xfrm>
          <a:prstGeom prst="rect">
            <a:avLst/>
          </a:prstGeom>
        </p:spPr>
        <p:txBody>
          <a:bodyPr vert="horz" lIns="94731" tIns="47366" rIns="94731" bIns="47366" rtlCol="0"/>
          <a:lstStyle>
            <a:lvl1pPr algn="l">
              <a:defRPr sz="1200"/>
            </a:lvl1pPr>
          </a:lstStyle>
          <a:p>
            <a:endParaRPr lang="de-DE" dirty="0"/>
          </a:p>
        </p:txBody>
      </p:sp>
    </p:spTree>
    <p:extLst>
      <p:ext uri="{BB962C8B-B14F-4D97-AF65-F5344CB8AC3E}">
        <p14:creationId xmlns:p14="http://schemas.microsoft.com/office/powerpoint/2010/main" val="35169041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umsplatzhalter 2"/>
          <p:cNvSpPr>
            <a:spLocks noGrp="1"/>
          </p:cNvSpPr>
          <p:nvPr>
            <p:ph type="dt" idx="1"/>
          </p:nvPr>
        </p:nvSpPr>
        <p:spPr>
          <a:xfrm>
            <a:off x="4023992" y="0"/>
            <a:ext cx="3078428" cy="511731"/>
          </a:xfrm>
          <a:prstGeom prst="rect">
            <a:avLst/>
          </a:prstGeom>
        </p:spPr>
        <p:txBody>
          <a:bodyPr vert="horz" lIns="94731" tIns="47366" rIns="94731" bIns="47366" rtlCol="0"/>
          <a:lstStyle>
            <a:lvl1pPr algn="r">
              <a:defRPr sz="1200"/>
            </a:lvl1pPr>
          </a:lstStyle>
          <a:p>
            <a:fld id="{FA35C8B5-55A9-4DDF-9117-5BAF1B6A914C}" type="datetimeFigureOut">
              <a:rPr lang="de-DE" smtClean="0"/>
              <a:t>10.08.2023</a:t>
            </a:fld>
            <a:endParaRPr lang="de-DE" dirty="0"/>
          </a:p>
        </p:txBody>
      </p:sp>
      <p:sp>
        <p:nvSpPr>
          <p:cNvPr id="4" name="Folienbildplatzhalter 3"/>
          <p:cNvSpPr>
            <a:spLocks noGrp="1" noRot="1" noChangeAspect="1"/>
          </p:cNvSpPr>
          <p:nvPr>
            <p:ph type="sldImg" idx="2"/>
          </p:nvPr>
        </p:nvSpPr>
        <p:spPr>
          <a:xfrm>
            <a:off x="141288" y="768350"/>
            <a:ext cx="6821487" cy="3836988"/>
          </a:xfrm>
          <a:prstGeom prst="rect">
            <a:avLst/>
          </a:prstGeom>
          <a:noFill/>
          <a:ln w="12700">
            <a:solidFill>
              <a:prstClr val="black"/>
            </a:solidFill>
          </a:ln>
        </p:spPr>
        <p:txBody>
          <a:bodyPr vert="horz" lIns="94731" tIns="47366" rIns="94731" bIns="47366" rtlCol="0" anchor="ctr"/>
          <a:lstStyle/>
          <a:p>
            <a:endParaRPr lang="de-DE" dirty="0"/>
          </a:p>
        </p:txBody>
      </p:sp>
      <p:sp>
        <p:nvSpPr>
          <p:cNvPr id="5" name="Notizenplatzhalter 4"/>
          <p:cNvSpPr>
            <a:spLocks noGrp="1"/>
          </p:cNvSpPr>
          <p:nvPr>
            <p:ph type="body" sz="quarter" idx="3"/>
          </p:nvPr>
        </p:nvSpPr>
        <p:spPr>
          <a:xfrm>
            <a:off x="710408" y="4861443"/>
            <a:ext cx="5683250" cy="4605576"/>
          </a:xfrm>
          <a:prstGeom prst="rect">
            <a:avLst/>
          </a:prstGeom>
        </p:spPr>
        <p:txBody>
          <a:bodyPr vert="horz" lIns="94731" tIns="47366" rIns="94731" bIns="47366"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1" y="9721106"/>
            <a:ext cx="3078428" cy="511731"/>
          </a:xfrm>
          <a:prstGeom prst="rect">
            <a:avLst/>
          </a:prstGeom>
        </p:spPr>
        <p:txBody>
          <a:bodyPr vert="horz" lIns="94731" tIns="47366" rIns="94731" bIns="47366" rtlCol="0" anchor="b"/>
          <a:lstStyle>
            <a:lvl1pPr algn="l">
              <a:defRPr sz="1200"/>
            </a:lvl1pPr>
          </a:lstStyle>
          <a:p>
            <a:endParaRPr lang="de-DE" dirty="0"/>
          </a:p>
        </p:txBody>
      </p:sp>
      <p:sp>
        <p:nvSpPr>
          <p:cNvPr id="7" name="Foliennummernplatzhalter 6"/>
          <p:cNvSpPr>
            <a:spLocks noGrp="1"/>
          </p:cNvSpPr>
          <p:nvPr>
            <p:ph type="sldNum" sz="quarter" idx="5"/>
          </p:nvPr>
        </p:nvSpPr>
        <p:spPr>
          <a:xfrm>
            <a:off x="4023992" y="9721106"/>
            <a:ext cx="3078428" cy="511731"/>
          </a:xfrm>
          <a:prstGeom prst="rect">
            <a:avLst/>
          </a:prstGeom>
        </p:spPr>
        <p:txBody>
          <a:bodyPr vert="horz" lIns="94731" tIns="47366" rIns="94731" bIns="47366" rtlCol="0" anchor="b"/>
          <a:lstStyle>
            <a:lvl1pPr algn="r">
              <a:defRPr sz="1200"/>
            </a:lvl1pPr>
          </a:lstStyle>
          <a:p>
            <a:fld id="{445F84A5-E6EE-415F-A6B5-7477F5EE33DF}" type="slidenum">
              <a:rPr lang="de-DE" smtClean="0"/>
              <a:t>‹Nr.›</a:t>
            </a:fld>
            <a:endParaRPr lang="de-DE" dirty="0"/>
          </a:p>
        </p:txBody>
      </p:sp>
      <p:sp>
        <p:nvSpPr>
          <p:cNvPr id="8" name="Kopfzeilenplatzhalter 7"/>
          <p:cNvSpPr>
            <a:spLocks noGrp="1"/>
          </p:cNvSpPr>
          <p:nvPr>
            <p:ph type="hdr" sz="quarter"/>
          </p:nvPr>
        </p:nvSpPr>
        <p:spPr>
          <a:xfrm>
            <a:off x="0" y="0"/>
            <a:ext cx="3078872" cy="511731"/>
          </a:xfrm>
          <a:prstGeom prst="rect">
            <a:avLst/>
          </a:prstGeom>
        </p:spPr>
        <p:txBody>
          <a:bodyPr vert="horz" lIns="94731" tIns="47366" rIns="94731" bIns="47366" rtlCol="0"/>
          <a:lstStyle>
            <a:lvl1pPr algn="l">
              <a:defRPr sz="1200"/>
            </a:lvl1pPr>
          </a:lstStyle>
          <a:p>
            <a:endParaRPr lang="de-DE" dirty="0"/>
          </a:p>
        </p:txBody>
      </p:sp>
    </p:spTree>
    <p:extLst>
      <p:ext uri="{BB962C8B-B14F-4D97-AF65-F5344CB8AC3E}">
        <p14:creationId xmlns:p14="http://schemas.microsoft.com/office/powerpoint/2010/main" val="2315514080"/>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portal.arbeitgeber.de/themenplus/detail/AGP_Content/150"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portal.arbeitgeber.de/themenplus/detail/AGP_Content/150"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45F84A5-E6EE-415F-A6B5-7477F5EE33DF}" type="slidenum">
              <a:rPr lang="de-DE" smtClean="0"/>
              <a:t>1</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3383708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25.07.2023 aktuell, nächste Aktualisierung Ende Okt</a:t>
            </a:r>
            <a:r>
              <a:rPr lang="de-DE" baseline="0" dirty="0" smtClean="0"/>
              <a:t> 23</a:t>
            </a:r>
            <a:endParaRPr lang="de-DE" dirty="0" smtClean="0"/>
          </a:p>
          <a:p>
            <a:endParaRPr lang="de-DE" dirty="0" smtClean="0"/>
          </a:p>
          <a:p>
            <a:r>
              <a:rPr lang="de-DE" dirty="0" smtClean="0"/>
              <a:t>Erläuterung</a:t>
            </a:r>
            <a:r>
              <a:rPr lang="de-DE" baseline="0" dirty="0" smtClean="0"/>
              <a:t>:</a:t>
            </a:r>
          </a:p>
          <a:p>
            <a:pPr defTabSz="944575">
              <a:defRPr/>
            </a:pPr>
            <a:r>
              <a:rPr lang="de-DE" baseline="0" dirty="0" smtClean="0"/>
              <a:t>Verschiedene Faktoren, die zu Produktionsbehinderungen der deutschen M+E-Unternehmen führen, werden alle drei Monate vom ifo-Institut erfragt. Demnach war der Fachkräftemangel im Jahr 2018 noch ein prägendes Thema. Im Lauf des Jahres 2019 hat sich die Situation aber entspannt, was sicherlich auch vor dem Hintergrund des allmählichen Auslaufens des Beschäftigungsaufbaus in der M+E-Industrie zu sehen ist. Im ersten Jahr der Corona-Krise war Fachkräftemangel kein nennenswertes Thema, zuletzt war aber ein deutlicher Anstieg zu verzeichnen. Die Materialknappheit rückte seit Beginn des Jahres 2021 zunehmend in den Fokus und betrifft die große Mehrheit der Unternehmen.</a:t>
            </a:r>
          </a:p>
          <a:p>
            <a:endParaRPr lang="de-DE" baseline="0" dirty="0" smtClean="0"/>
          </a:p>
          <a:p>
            <a:endParaRPr lang="de-DE" baseline="0" dirty="0" smtClean="0"/>
          </a:p>
          <a:p>
            <a:endParaRPr lang="de-DE" dirty="0" smtClean="0"/>
          </a:p>
          <a:p>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10</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12.06.2023  aktuell (Aktualisierung</a:t>
            </a:r>
            <a:r>
              <a:rPr lang="de-DE" baseline="0" dirty="0" smtClean="0"/>
              <a:t> unregelmäßig)</a:t>
            </a:r>
          </a:p>
          <a:p>
            <a:endParaRPr lang="de-DE" baseline="0" dirty="0" smtClean="0"/>
          </a:p>
          <a:p>
            <a:pPr defTabSz="947315">
              <a:defRPr/>
            </a:pPr>
            <a:r>
              <a:rPr lang="de-DE" baseline="0" dirty="0" smtClean="0"/>
              <a:t>Erläuterung:</a:t>
            </a:r>
          </a:p>
          <a:p>
            <a:pPr defTabSz="947315">
              <a:defRPr/>
            </a:pPr>
            <a:r>
              <a:rPr lang="de-DE" baseline="0" dirty="0" smtClean="0"/>
              <a:t>Die Kurzarbeitspläne der deutschen M+E-Unternehmen werden alle drei Monate vom ifo-Institut erfragt. Der Anteil der Unternehmen, die in den nächsten drei Monaten kurz arbeiten wollen, war im zweiten Quartal 2020 auf den höchsten Stand seit 2010 gestiegen. Das Anhalten der Corona-Krise führt noch immer zu relativ hohen Kurzarbeitsplänen, wenn auch am aktuellen Rand keine so hohen Zahlen mehr zu verzeichnen sind.</a:t>
            </a:r>
          </a:p>
          <a:p>
            <a:pPr defTabSz="947315">
              <a:defRPr/>
            </a:pPr>
            <a:endParaRPr lang="de-DE" baseline="0" dirty="0" smtClean="0"/>
          </a:p>
          <a:p>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11</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08.08.2023 aktuell   </a:t>
            </a:r>
          </a:p>
          <a:p>
            <a:endParaRPr lang="de-DE" dirty="0" smtClean="0"/>
          </a:p>
          <a:p>
            <a:r>
              <a:rPr lang="de-DE" dirty="0" smtClean="0"/>
              <a:t>Erläuterung:</a:t>
            </a:r>
          </a:p>
          <a:p>
            <a:pPr defTabSz="944575">
              <a:defRPr/>
            </a:pPr>
            <a:r>
              <a:rPr lang="de-DE" dirty="0" smtClean="0"/>
              <a:t>Anfang </a:t>
            </a:r>
            <a:r>
              <a:rPr lang="de-DE" baseline="0" dirty="0" smtClean="0"/>
              <a:t>des Jahres 2020 befand sich die Zahl der bei der Bundesagentur für Arbeit zur Kurzarbeit angezeigten Personen im Vergleich zur letzten großen Kurzarbeitswelle im Jahr 2009 zwar noch auf einem moderaten Niveau. Die Werte waren aber die höchsten der letzten zehn Jahre. Ab März 2020 zeigten sich die Corona-bedingten Auswirkungen, die im April in einem explosionsartigen Anstieg auf das Dreifache der alten Höchststände gipfelten. Nach einem erneuten leichten Anstieg Ende 2020 ist seit dem Frühjahr 2021 ein geringeres Niveau mit leichten Schwankungen zu beobachten.</a:t>
            </a:r>
            <a:endParaRPr lang="de-DE" dirty="0" smtClean="0"/>
          </a:p>
          <a:p>
            <a:endParaRPr lang="de-DE" dirty="0" smtClean="0"/>
          </a:p>
          <a:p>
            <a:endParaRPr lang="de-DE" dirty="0" smtClean="0"/>
          </a:p>
          <a:p>
            <a:r>
              <a:rPr lang="de-DE" dirty="0" smtClean="0"/>
              <a:t>Hinweise:</a:t>
            </a:r>
          </a:p>
          <a:p>
            <a:endParaRPr lang="de-DE" dirty="0" smtClean="0"/>
          </a:p>
          <a:p>
            <a:r>
              <a:rPr lang="de-DE" dirty="0" smtClean="0"/>
              <a:t>https://statistik.arbeitsagentur.de/SiteGlobals/Forms/Suche/Einzelheftsuche_Formular.html?topic_f=kurzarbeit</a:t>
            </a:r>
          </a:p>
          <a:p>
            <a:r>
              <a:rPr lang="de-DE" dirty="0" smtClean="0"/>
              <a:t>Jeweils Tabelle 9</a:t>
            </a:r>
          </a:p>
          <a:p>
            <a:endParaRPr lang="de-DE" dirty="0" smtClean="0"/>
          </a:p>
          <a:p>
            <a:r>
              <a:rPr lang="de-DE" dirty="0" smtClean="0"/>
              <a:t>https://statistik.arbeitsagentur.de/SiteGlobals/Forms/Suche/Einzelheftsuche_Formular.html?nn=20726&amp;topic_f=kurzarbeit-wz</a:t>
            </a:r>
          </a:p>
          <a:p>
            <a:r>
              <a:rPr lang="de-DE" dirty="0" smtClean="0"/>
              <a:t>Für Länderergebnisse!</a:t>
            </a:r>
          </a:p>
          <a:p>
            <a:endParaRPr lang="de-DE" dirty="0" smtClean="0"/>
          </a:p>
          <a:p>
            <a:r>
              <a:rPr lang="de-DE" dirty="0" smtClean="0"/>
              <a:t>Früher:</a:t>
            </a:r>
          </a:p>
          <a:p>
            <a:r>
              <a:rPr lang="de-DE" dirty="0" smtClean="0"/>
              <a:t>http</a:t>
            </a:r>
            <a:r>
              <a:rPr lang="de-DE" dirty="0"/>
              <a:t>://statistik.arbeitsagentur.de/Navigation/Statistik/Statistik-nach-Themen/Lohnersatzleistungen-SGBIII/Kurzarbeitergeld/Kurzarbeitergeld-Nav.html</a:t>
            </a:r>
          </a:p>
          <a:p>
            <a:r>
              <a:rPr lang="de-DE" b="1" dirty="0" smtClean="0"/>
              <a:t>angezeigte Kurzarbeit </a:t>
            </a:r>
            <a:r>
              <a:rPr lang="de-DE" dirty="0" smtClean="0"/>
              <a:t>- (vorläufig, endgültig) - Deutschland mit allen Regionen – Tabelle 09 Spalte G</a:t>
            </a:r>
          </a:p>
          <a:p>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12</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1062">
              <a:defRPr/>
            </a:pPr>
            <a:r>
              <a:rPr lang="de-DE" dirty="0" smtClean="0"/>
              <a:t>08.08.2023 aktuell</a:t>
            </a:r>
          </a:p>
          <a:p>
            <a:pPr defTabSz="941062">
              <a:defRPr/>
            </a:pPr>
            <a:endParaRPr lang="de-DE" dirty="0" smtClean="0"/>
          </a:p>
          <a:p>
            <a:pPr defTabSz="941062">
              <a:defRPr/>
            </a:pPr>
            <a:r>
              <a:rPr lang="de-DE" dirty="0" smtClean="0"/>
              <a:t>Erläuterung:</a:t>
            </a:r>
          </a:p>
          <a:p>
            <a:pPr defTabSz="947315">
              <a:defRPr/>
            </a:pPr>
            <a:r>
              <a:rPr lang="de-DE" baseline="0" dirty="0" smtClean="0"/>
              <a:t>Die von der Bundesagentur für Arbeit erfassten Zahlen zur realisierten Kurzarbeit der deutschen M+E-Unternehmen liegen aktuell bis August 2022 vor. Für die Monate Sep bis Nov 2022 gibt es vorläufige Hochrechnungen. </a:t>
            </a:r>
            <a:endParaRPr lang="de-DE" dirty="0" smtClean="0"/>
          </a:p>
          <a:p>
            <a:pPr defTabSz="941062">
              <a:defRPr/>
            </a:pPr>
            <a:endParaRPr lang="de-DE" dirty="0" smtClean="0"/>
          </a:p>
          <a:p>
            <a:pPr defTabSz="941062">
              <a:defRPr/>
            </a:pPr>
            <a:r>
              <a:rPr lang="de-DE" dirty="0" smtClean="0"/>
              <a:t>Hinweise:</a:t>
            </a:r>
          </a:p>
          <a:p>
            <a:pPr defTabSz="941062">
              <a:defRPr/>
            </a:pPr>
            <a:r>
              <a:rPr lang="de-DE" dirty="0" smtClean="0"/>
              <a:t>Quelle für Hochrechnung: Download Bundesagentur</a:t>
            </a:r>
            <a:r>
              <a:rPr lang="de-DE" baseline="0" dirty="0" smtClean="0"/>
              <a:t> </a:t>
            </a:r>
          </a:p>
          <a:p>
            <a:pPr defTabSz="941062">
              <a:defRPr/>
            </a:pPr>
            <a:r>
              <a:rPr lang="de-DE" baseline="0" dirty="0" smtClean="0"/>
              <a:t>https://statistik.arbeitsagentur.de/Navigation/Statistik/Statistik-nach-Themen/Lohnersatzleistungen-SGBIII/Kurzarbeitergeld/Kurzarbeitergeld-Nav.html</a:t>
            </a:r>
          </a:p>
          <a:p>
            <a:pPr defTabSz="941062">
              <a:defRPr/>
            </a:pPr>
            <a:r>
              <a:rPr lang="de-DE" baseline="0" dirty="0" smtClean="0"/>
              <a:t>Leistungen SGB III – Kurzarbeitergeld – </a:t>
            </a:r>
          </a:p>
          <a:p>
            <a:pPr defTabSz="941062">
              <a:defRPr/>
            </a:pPr>
            <a:r>
              <a:rPr lang="de-DE" b="1" dirty="0" smtClean="0"/>
              <a:t>Realisierte Kurzarbeit (hochgerechnet) - Deutschland, Länder, Kreise und Agenturen (Monatszahlen)</a:t>
            </a:r>
            <a:r>
              <a:rPr lang="de-DE" b="1" baseline="0" dirty="0" smtClean="0"/>
              <a:t>  </a:t>
            </a:r>
            <a:r>
              <a:rPr lang="de-DE" b="1" dirty="0" smtClean="0"/>
              <a:t>Register </a:t>
            </a:r>
            <a:r>
              <a:rPr lang="de-DE" b="1" dirty="0" err="1" smtClean="0"/>
              <a:t>WfG</a:t>
            </a:r>
            <a:endParaRPr lang="de-DE" b="1" dirty="0" smtClean="0"/>
          </a:p>
          <a:p>
            <a:endParaRPr lang="de-DE" dirty="0" smtClean="0"/>
          </a:p>
          <a:p>
            <a:r>
              <a:rPr lang="de-DE" dirty="0" smtClean="0"/>
              <a:t>https://statistik.arbeitsagentur.de/SiteGlobals/Forms/Suche/Einzelheftsuche_Formular.html?topic_f=kurzarbeit-endg</a:t>
            </a:r>
          </a:p>
          <a:p>
            <a:r>
              <a:rPr lang="de-DE" dirty="0" smtClean="0"/>
              <a:t>https://statistik.arbeitsagentur.de/SiteGlobals/Forms/Suche/Einzelheftsuche_Formular.html?submit=Suchen&amp;topic_f=kurzarbeit-hr</a:t>
            </a:r>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13</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1062">
              <a:defRPr/>
            </a:pPr>
            <a:r>
              <a:rPr lang="de-DE" altLang="de-DE" dirty="0" smtClean="0"/>
              <a:t>01.08.2023</a:t>
            </a:r>
            <a:r>
              <a:rPr lang="de-DE" altLang="de-DE" baseline="0" dirty="0" smtClean="0"/>
              <a:t> aktuell</a:t>
            </a:r>
          </a:p>
          <a:p>
            <a:pPr defTabSz="941062">
              <a:defRPr/>
            </a:pPr>
            <a:endParaRPr lang="de-DE" altLang="de-DE" baseline="0" dirty="0" smtClean="0"/>
          </a:p>
          <a:p>
            <a:pPr defTabSz="941062">
              <a:defRPr/>
            </a:pPr>
            <a:r>
              <a:rPr lang="de-DE" altLang="de-DE" baseline="0" dirty="0" smtClean="0"/>
              <a:t>12.06.2023</a:t>
            </a:r>
          </a:p>
          <a:p>
            <a:pPr defTabSz="941062">
              <a:defRPr/>
            </a:pPr>
            <a:r>
              <a:rPr lang="de-DE" altLang="de-DE" baseline="0" dirty="0" smtClean="0"/>
              <a:t>https://www.statistikportal.de/de/vgrdl/ergebnisse-laenderebene/bruttoinlandsprodukt-bruttowertschoepfung/bip#9517</a:t>
            </a:r>
          </a:p>
          <a:p>
            <a:pPr defTabSz="941062">
              <a:defRPr/>
            </a:pPr>
            <a:r>
              <a:rPr lang="de-DE" altLang="de-DE" baseline="0" dirty="0" smtClean="0"/>
              <a:t>Werte für </a:t>
            </a:r>
            <a:r>
              <a:rPr lang="de-DE" altLang="de-DE" baseline="0" dirty="0" err="1" smtClean="0"/>
              <a:t>BaWü</a:t>
            </a:r>
            <a:r>
              <a:rPr lang="de-DE" altLang="de-DE" baseline="0" dirty="0" smtClean="0"/>
              <a:t> rückwirkend leicht angepasst</a:t>
            </a:r>
          </a:p>
          <a:p>
            <a:pPr defTabSz="941062">
              <a:defRPr/>
            </a:pPr>
            <a:endParaRPr lang="de-DE" altLang="de-DE" dirty="0" smtClean="0"/>
          </a:p>
          <a:p>
            <a:pPr defTabSz="941062">
              <a:defRPr/>
            </a:pPr>
            <a:r>
              <a:rPr lang="de-DE" altLang="de-DE" dirty="0" smtClean="0"/>
              <a:t>30.03.2023: Wert für </a:t>
            </a:r>
            <a:r>
              <a:rPr lang="de-DE" altLang="de-DE" dirty="0" err="1" smtClean="0"/>
              <a:t>BaWü</a:t>
            </a:r>
            <a:r>
              <a:rPr lang="de-DE" altLang="de-DE" dirty="0" smtClean="0"/>
              <a:t> für 2022 +1,4%</a:t>
            </a:r>
          </a:p>
          <a:p>
            <a:pPr defTabSz="941062">
              <a:defRPr/>
            </a:pPr>
            <a:r>
              <a:rPr lang="de-DE" altLang="de-DE" dirty="0" smtClean="0"/>
              <a:t>https://www.statistik-bw.de/Presse/Pressemitteilungen/2023073</a:t>
            </a:r>
          </a:p>
          <a:p>
            <a:pPr defTabSz="941062">
              <a:defRPr/>
            </a:pPr>
            <a:endParaRPr lang="de-DE" altLang="de-DE" dirty="0" smtClean="0"/>
          </a:p>
          <a:p>
            <a:pPr defTabSz="941062">
              <a:defRPr/>
            </a:pPr>
            <a:r>
              <a:rPr lang="de-DE" altLang="de-DE" dirty="0" smtClean="0"/>
              <a:t>30.01.2023:</a:t>
            </a:r>
            <a:r>
              <a:rPr lang="de-DE" altLang="de-DE" baseline="0" dirty="0" smtClean="0"/>
              <a:t> Nach Quartalsergebnis Q22/4 um 0,1 nach unten revidierter Wert 2022, jetzt 1,8</a:t>
            </a:r>
            <a:endParaRPr lang="de-DE" altLang="de-DE" dirty="0" smtClean="0"/>
          </a:p>
          <a:p>
            <a:pPr defTabSz="941062">
              <a:defRPr/>
            </a:pPr>
            <a:r>
              <a:rPr lang="de-DE" altLang="de-DE" dirty="0" smtClean="0"/>
              <a:t>https://www.destatis.de/DE/Presse/Pressemitteilungen/2023/01/PD23_037_811.html</a:t>
            </a:r>
          </a:p>
          <a:p>
            <a:pPr defTabSz="941062">
              <a:defRPr/>
            </a:pPr>
            <a:endParaRPr lang="de-DE" altLang="de-DE" dirty="0" smtClean="0"/>
          </a:p>
          <a:p>
            <a:pPr defTabSz="941062">
              <a:defRPr/>
            </a:pPr>
            <a:r>
              <a:rPr lang="de-DE" altLang="de-DE" dirty="0" smtClean="0"/>
              <a:t>13.01.2023 BIP für 2022 +1,9%</a:t>
            </a:r>
          </a:p>
          <a:p>
            <a:pPr defTabSz="941062">
              <a:defRPr/>
            </a:pPr>
            <a:r>
              <a:rPr lang="de-DE" altLang="de-DE" dirty="0" smtClean="0"/>
              <a:t>https://www.destatis.de/DE/Presse/Pressemitteilungen/2023/01/PD23_020_811.html</a:t>
            </a:r>
          </a:p>
          <a:p>
            <a:pPr defTabSz="941062">
              <a:defRPr/>
            </a:pPr>
            <a:endParaRPr lang="de-DE" altLang="de-DE" dirty="0" smtClean="0"/>
          </a:p>
          <a:p>
            <a:pPr defTabSz="941062">
              <a:defRPr/>
            </a:pPr>
            <a:r>
              <a:rPr lang="de-DE" altLang="de-DE" dirty="0" smtClean="0"/>
              <a:t>26.09.2022</a:t>
            </a:r>
          </a:p>
          <a:p>
            <a:pPr defTabSz="941062">
              <a:defRPr/>
            </a:pPr>
            <a:r>
              <a:rPr lang="de-DE" altLang="de-DE" dirty="0" smtClean="0"/>
              <a:t>Erste</a:t>
            </a:r>
            <a:r>
              <a:rPr lang="de-DE" altLang="de-DE" baseline="0" dirty="0" smtClean="0"/>
              <a:t> aktuellere</a:t>
            </a:r>
            <a:r>
              <a:rPr lang="de-DE" altLang="de-DE" dirty="0" smtClean="0"/>
              <a:t> BIP-Prognosen</a:t>
            </a:r>
            <a:r>
              <a:rPr lang="de-DE" altLang="de-DE" baseline="0" dirty="0" smtClean="0"/>
              <a:t> wurden veröffentlicht, Übersicht https://www.tagesschau.de/wirtschaft/konjunktur/konjunkturprognose114.html</a:t>
            </a:r>
          </a:p>
          <a:p>
            <a:pPr defTabSz="941062">
              <a:defRPr/>
            </a:pPr>
            <a:endParaRPr lang="de-DE" altLang="de-DE" dirty="0" smtClean="0"/>
          </a:p>
          <a:p>
            <a:pPr defTabSz="941062">
              <a:defRPr/>
            </a:pPr>
            <a:r>
              <a:rPr lang="de-DE" altLang="de-DE" dirty="0" smtClean="0"/>
              <a:t>Neue BIP-Werte für die Jahre 2018 bis 2021: </a:t>
            </a:r>
          </a:p>
          <a:p>
            <a:pPr defTabSz="941062">
              <a:defRPr/>
            </a:pPr>
            <a:r>
              <a:rPr lang="de-DE" altLang="de-DE" dirty="0" smtClean="0"/>
              <a:t>https://www.destatis.de/DE/Presse/Pressemitteilungen/2022/07/PD22_322_811.html</a:t>
            </a:r>
          </a:p>
          <a:p>
            <a:pPr defTabSz="941062">
              <a:defRPr/>
            </a:pPr>
            <a:endParaRPr lang="de-DE" altLang="de-DE" dirty="0" smtClean="0"/>
          </a:p>
          <a:p>
            <a:pPr defTabSz="941062">
              <a:defRPr/>
            </a:pPr>
            <a:endParaRPr lang="de-DE" altLang="de-DE" dirty="0" smtClean="0"/>
          </a:p>
          <a:p>
            <a:pPr defTabSz="941062">
              <a:defRPr/>
            </a:pPr>
            <a:r>
              <a:rPr lang="de-DE" altLang="de-DE" dirty="0" smtClean="0"/>
              <a:t>23.09.22: BIP Länder </a:t>
            </a:r>
          </a:p>
          <a:p>
            <a:pPr defTabSz="941062">
              <a:defRPr/>
            </a:pPr>
            <a:r>
              <a:rPr lang="de-DE" altLang="de-DE" dirty="0" smtClean="0"/>
              <a:t>https://www.statistikportal.de/de/vgrdl/ergebnisse-laenderebene/bruttoinlandsprodukt-bruttowertschoepfung/bip#11489</a:t>
            </a:r>
          </a:p>
          <a:p>
            <a:pPr defTabSz="941062">
              <a:defRPr/>
            </a:pPr>
            <a:endParaRPr lang="de-DE" altLang="de-DE" dirty="0" smtClean="0"/>
          </a:p>
          <a:p>
            <a:pPr defTabSz="941062">
              <a:defRPr/>
            </a:pPr>
            <a:endParaRPr lang="de-DE" altLang="de-DE" dirty="0" smtClean="0"/>
          </a:p>
          <a:p>
            <a:pPr defTabSz="941062">
              <a:defRPr/>
            </a:pPr>
            <a:r>
              <a:rPr lang="de-DE" altLang="de-DE" dirty="0" smtClean="0"/>
              <a:t>https://www.destatis.de/DE/Presse/Pressekonferenzen/2022/BIP2021/pm-bip.pdf?__blob=publicationFile</a:t>
            </a:r>
          </a:p>
          <a:p>
            <a:pPr defTabSz="941062">
              <a:defRPr/>
            </a:pPr>
            <a:r>
              <a:rPr lang="de-DE" altLang="de-DE" dirty="0" smtClean="0"/>
              <a:t>https://www.iaw.edu/pressemitteilungen-detail/viertes-quartal-2021-nowcast-und-prognose-des-bip-fuer-baden-wuerttemberg-es-bleibt-zunaechst-beim-nullwachstum.html</a:t>
            </a:r>
          </a:p>
          <a:p>
            <a:pPr defTabSz="941062">
              <a:defRPr/>
            </a:pPr>
            <a:endParaRPr lang="de-DE" altLang="de-DE" dirty="0" smtClean="0"/>
          </a:p>
          <a:p>
            <a:pPr defTabSz="941062">
              <a:defRPr/>
            </a:pPr>
            <a:r>
              <a:rPr lang="de-DE" altLang="de-DE" dirty="0" smtClean="0"/>
              <a:t>https://www.destatis.de/DE/Presse/Pressemitteilungen/2021/11/PD21_532_811.html</a:t>
            </a:r>
          </a:p>
          <a:p>
            <a:pPr defTabSz="941062">
              <a:defRPr/>
            </a:pPr>
            <a:r>
              <a:rPr lang="de-DE" altLang="de-DE" dirty="0" smtClean="0"/>
              <a:t>https://www.statistik-bw.de/Presse/Pressemitteilungen/2021266</a:t>
            </a:r>
          </a:p>
          <a:p>
            <a:pPr defTabSz="941062">
              <a:defRPr/>
            </a:pPr>
            <a:r>
              <a:rPr lang="de-DE" altLang="de-DE" dirty="0" smtClean="0"/>
              <a:t>https://www.statistikportal.de/de/vgrdl/ergebnisse-laenderebene/bruttoinlandsprodukt-bruttowertschoepfung/bip#11489</a:t>
            </a:r>
          </a:p>
          <a:p>
            <a:pPr defTabSz="941062">
              <a:defRPr/>
            </a:pPr>
            <a:endParaRPr lang="de-DE" altLang="de-DE" dirty="0" smtClean="0"/>
          </a:p>
          <a:p>
            <a:pPr defTabSz="941062">
              <a:defRPr/>
            </a:pPr>
            <a:r>
              <a:rPr lang="de-DE" altLang="de-DE" dirty="0" smtClean="0"/>
              <a:t>https://www.statistik-bw.de/Presse/Pressemitteilungen/2021081</a:t>
            </a:r>
          </a:p>
          <a:p>
            <a:pPr defTabSz="941062">
              <a:defRPr/>
            </a:pPr>
            <a:r>
              <a:rPr lang="de-DE" altLang="de-DE" dirty="0" smtClean="0"/>
              <a:t>https://www.statistikportal.de/de/vgrdl/ergebnisse-laenderebene/bruttoinlandsprodukt-bruttowertschoepfung/bip#9535</a:t>
            </a:r>
          </a:p>
          <a:p>
            <a:pPr defTabSz="941062">
              <a:defRPr/>
            </a:pPr>
            <a:r>
              <a:rPr lang="de-DE" altLang="de-DE" dirty="0" smtClean="0"/>
              <a:t>https://www.statistikportal.de/de/vgrdl/ergebnisse-laenderebene/bruttoinlandsprodukt-bruttowertschoepfung#alle-ergebnisse</a:t>
            </a:r>
          </a:p>
          <a:p>
            <a:pPr defTabSz="941062">
              <a:defRPr/>
            </a:pPr>
            <a:r>
              <a:rPr lang="de-DE" altLang="de-DE" dirty="0" smtClean="0"/>
              <a:t>(Tabelle 6.1)</a:t>
            </a:r>
          </a:p>
          <a:p>
            <a:pPr defTabSz="941062">
              <a:defRPr/>
            </a:pPr>
            <a:endParaRPr lang="de-DE" altLang="de-DE" dirty="0" smtClean="0"/>
          </a:p>
          <a:p>
            <a:pPr defTabSz="941062">
              <a:defRPr/>
            </a:pPr>
            <a:endParaRPr lang="de-DE" altLang="de-DE" dirty="0" smtClean="0"/>
          </a:p>
          <a:p>
            <a:pPr defTabSz="941062">
              <a:defRPr/>
            </a:pPr>
            <a:endParaRPr lang="de-DE" altLang="de-DE" dirty="0" smtClean="0"/>
          </a:p>
          <a:p>
            <a:pPr defTabSz="941062">
              <a:defRPr/>
            </a:pPr>
            <a:r>
              <a:rPr lang="de-DE" altLang="de-DE" dirty="0" smtClean="0"/>
              <a:t>https://www.destatis.de/DE/Presse/Pressemitteilungen/2021/02/PD21_081_81.html</a:t>
            </a:r>
          </a:p>
          <a:p>
            <a:pPr defTabSz="941062">
              <a:defRPr/>
            </a:pPr>
            <a:endParaRPr lang="de-DE" altLang="de-DE" dirty="0" smtClean="0"/>
          </a:p>
          <a:p>
            <a:pPr defTabSz="941062">
              <a:defRPr/>
            </a:pPr>
            <a:endParaRPr lang="de-DE" altLang="de-DE" dirty="0" smtClean="0"/>
          </a:p>
          <a:p>
            <a:pPr defTabSz="941062">
              <a:defRPr/>
            </a:pPr>
            <a:endParaRPr lang="de-DE" altLang="de-DE" dirty="0" smtClean="0"/>
          </a:p>
          <a:p>
            <a:endParaRPr lang="de-DE" altLang="de-DE" dirty="0" smtClean="0"/>
          </a:p>
          <a:p>
            <a:pPr defTabSz="947315">
              <a:defRPr/>
            </a:pPr>
            <a:r>
              <a:rPr lang="de-DE" dirty="0" smtClean="0"/>
              <a:t>Quellen:</a:t>
            </a:r>
          </a:p>
          <a:p>
            <a:r>
              <a:rPr lang="de-DE" baseline="0" dirty="0" smtClean="0"/>
              <a:t>Prognosen: BDA-</a:t>
            </a:r>
            <a:r>
              <a:rPr lang="de-DE" baseline="0" dirty="0" err="1" smtClean="0"/>
              <a:t>Prognosenübersicht</a:t>
            </a:r>
            <a:endParaRPr lang="de-DE" baseline="0" dirty="0" smtClean="0"/>
          </a:p>
          <a:p>
            <a:pPr defTabSz="947315">
              <a:defRPr/>
            </a:pPr>
            <a:r>
              <a:rPr lang="de-DE" dirty="0"/>
              <a:t>Direktlink ist </a:t>
            </a:r>
            <a:r>
              <a:rPr lang="de-DE" dirty="0">
                <a:hlinkClick r:id="rId3"/>
              </a:rPr>
              <a:t>https://portal.arbeitgeber.de/themenplus/detail/AGP_Content/150</a:t>
            </a:r>
            <a:endParaRPr lang="de-DE" dirty="0"/>
          </a:p>
          <a:p>
            <a:pPr defTabSz="947315">
              <a:defRPr/>
            </a:pPr>
            <a:r>
              <a:rPr lang="de-DE" dirty="0"/>
              <a:t>(nur mit BDA-Login)</a:t>
            </a:r>
            <a:endParaRPr lang="de-DE" dirty="0" smtClean="0"/>
          </a:p>
          <a:p>
            <a:pPr defTabSz="947315">
              <a:defRPr/>
            </a:pPr>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14</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25.07.2023 aktuell</a:t>
            </a:r>
          </a:p>
          <a:p>
            <a:endParaRPr lang="de-DE" dirty="0" smtClean="0"/>
          </a:p>
          <a:p>
            <a:r>
              <a:rPr lang="de-DE" dirty="0" smtClean="0"/>
              <a:t>Erläuterung:</a:t>
            </a:r>
          </a:p>
          <a:p>
            <a:pPr defTabSz="947315">
              <a:defRPr/>
            </a:pPr>
            <a:r>
              <a:rPr lang="de-DE" baseline="0" dirty="0" smtClean="0"/>
              <a:t>Das ifo-Institut befragt monatlich die deutschen M+E-Unternehmen zur Einschätzung der aktuellen Geschäftslage sowie zu den Geschäftserwartungen für die nächsten sechs Monate. </a:t>
            </a:r>
          </a:p>
          <a:p>
            <a:pPr defTabSz="947315">
              <a:defRPr/>
            </a:pPr>
            <a:r>
              <a:rPr lang="de-DE" baseline="0" dirty="0" smtClean="0"/>
              <a:t>Seit Anfang 2018 hatten sich die Geschäftserwartungen und die Lagebeurteilung verschlechtert. Eine leichte Erholung Ende 2019 / Anfang 2020 wich in der Corona-Krise einem heftigen Absturz der Indikatoren. Nach der Erholung der Erwartungen und der Lagebeurteilungen bis zum Sommer 2021 gingen die Indikatoren im Herbst nach unten. Nach leichtem Optimismus Anfang 2022 war ab März 2022 mit dem Beginn des Kriegs in der Ukraine ein dramatischer Rückgang zu verzeichnen. Ende 2022 verbesserten sich die Einschätzungen wieder merklich. Am aktuellen Rand sind wieder negative Tendenzen zu beobachten.</a:t>
            </a:r>
          </a:p>
          <a:p>
            <a:endParaRPr lang="de-DE" dirty="0" smtClean="0"/>
          </a:p>
          <a:p>
            <a:endParaRPr lang="de-DE" dirty="0" smtClean="0"/>
          </a:p>
          <a:p>
            <a:r>
              <a:rPr lang="de-DE" dirty="0" smtClean="0"/>
              <a:t>Hinweise:</a:t>
            </a:r>
            <a:endParaRPr lang="de-DE" dirty="0"/>
          </a:p>
          <a:p>
            <a:pPr defTabSz="947179">
              <a:defRPr/>
            </a:pPr>
            <a:r>
              <a:rPr lang="de-DE" dirty="0"/>
              <a:t>Veröffentlichungstermine unter  http://www.cesifo-group.de/de/ifoHome/facts/Survey-Results/Publication-dates.html</a:t>
            </a:r>
          </a:p>
          <a:p>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15</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25.07.2023 aktuell</a:t>
            </a:r>
          </a:p>
          <a:p>
            <a:endParaRPr lang="de-DE" dirty="0" smtClean="0"/>
          </a:p>
          <a:p>
            <a:r>
              <a:rPr lang="de-DE" dirty="0" smtClean="0"/>
              <a:t>Erläuterung:</a:t>
            </a:r>
          </a:p>
          <a:p>
            <a:pPr defTabSz="947315">
              <a:defRPr/>
            </a:pPr>
            <a:r>
              <a:rPr lang="de-DE" baseline="0" dirty="0" smtClean="0"/>
              <a:t>Das ifo-Institut befragt monatlich die deutschen M+E-Unternehmen zu ihren Produktions- und Exporterwartungen. Insgesamt zeigte der Trend seit Anfang 2018 nach unten, häufiger wurde mit einem Rückgang bei Produktion und Export gerechnet. Die Erholung der Indikatoren wurde durch die Corona-Krise jäh zunichte gemacht. Seit dem ersten Quartal 2021 überwiegen die positiven Meldungen wieder, aber die Werte schwanken am aktuellen Rand. Im März 2022 ist mit dem Beginn des Kriegs in der Ukraine ein dramatischer Rückgang zu verzeichnen. Zuletzt waren die Werte knapp im positiven Bereich. </a:t>
            </a:r>
          </a:p>
          <a:p>
            <a:pPr defTabSz="947315">
              <a:defRPr/>
            </a:pPr>
            <a:endParaRPr lang="de-DE" dirty="0" smtClean="0"/>
          </a:p>
          <a:p>
            <a:pPr defTabSz="947315">
              <a:defRPr/>
            </a:pPr>
            <a:r>
              <a:rPr lang="de-DE" dirty="0" smtClean="0"/>
              <a:t>Hinweis:</a:t>
            </a:r>
          </a:p>
          <a:p>
            <a:r>
              <a:rPr lang="de-DE" dirty="0" smtClean="0"/>
              <a:t>Es handelt sich um Originalwerte.</a:t>
            </a:r>
            <a:r>
              <a:rPr lang="de-DE" baseline="0" dirty="0" smtClean="0"/>
              <a:t> Das ifo-Institut nimmt auch Saisonbereinigungen vor, insbesondere bei der Produktionserwartung ist eigentlich noch eine leichte Verschlechterung in den einzelnen Branchen ermittelt worden. Da das Jahr 2020 mehr Arbeitstage hat als 2019, führt eine Saisonbereinigung zu einem etwas anderen, schlechteren Ergebnis. Gesamtmetall bemüht sich derzeit, für die M+E-Daten vergleichbare saisonbereinigte Zeitreihen zu erhalten. Daher sind rückwirkende Korrekturen möglich.</a:t>
            </a:r>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16</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01.08.2023 aktuell</a:t>
            </a:r>
          </a:p>
          <a:p>
            <a:r>
              <a:rPr lang="de-DE" dirty="0" smtClean="0"/>
              <a:t>Durch Anpassung des Index auf Jahr 2020 (Anpassung</a:t>
            </a:r>
            <a:r>
              <a:rPr lang="de-DE" baseline="0" dirty="0" smtClean="0"/>
              <a:t> des Warenkorbs; weniger Energie mehr Lebensmittel) ergibt sich für 2022 eine im Vergleich zu den zuvor veröffentlichten Zahlen auf Basis 2015=100 eine niedrigere Inflationsrate für 2022: Vorher +7,9%, jetzt 6,9%.</a:t>
            </a:r>
            <a:endParaRPr lang="de-DE" dirty="0" smtClean="0"/>
          </a:p>
          <a:p>
            <a:endParaRPr lang="de-DE" dirty="0" smtClean="0"/>
          </a:p>
          <a:p>
            <a:r>
              <a:rPr lang="de-DE" baseline="0" dirty="0" smtClean="0"/>
              <a:t>Prognosen: BDA-</a:t>
            </a:r>
            <a:r>
              <a:rPr lang="de-DE" baseline="0" dirty="0" err="1" smtClean="0"/>
              <a:t>Prognosenübersicht</a:t>
            </a:r>
            <a:endParaRPr lang="de-DE" baseline="0" dirty="0" smtClean="0"/>
          </a:p>
          <a:p>
            <a:pPr defTabSz="947315">
              <a:defRPr/>
            </a:pPr>
            <a:r>
              <a:rPr lang="de-DE" dirty="0"/>
              <a:t>Direktlink ist </a:t>
            </a:r>
            <a:r>
              <a:rPr lang="de-DE" dirty="0">
                <a:hlinkClick r:id="rId3"/>
              </a:rPr>
              <a:t>https://portal.arbeitgeber.de/themenplus/detail/AGP_Content/150</a:t>
            </a:r>
            <a:endParaRPr lang="de-DE" dirty="0"/>
          </a:p>
          <a:p>
            <a:pPr defTabSz="947315">
              <a:defRPr/>
            </a:pPr>
            <a:r>
              <a:rPr lang="de-DE" dirty="0"/>
              <a:t>(nur mit BDA-Login)</a:t>
            </a:r>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17</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31.07.2023 aktuell</a:t>
            </a:r>
          </a:p>
          <a:p>
            <a:pPr defTabSz="944575">
              <a:defRPr/>
            </a:pPr>
            <a:r>
              <a:rPr lang="de-DE" dirty="0" smtClean="0"/>
              <a:t>Durch Anpassung des Index auf Jahr 2020 (Anpassung</a:t>
            </a:r>
            <a:r>
              <a:rPr lang="de-DE" baseline="0" dirty="0" smtClean="0"/>
              <a:t> des Warenkorbs) ergibt sich für 2022 eine im Vergleich zu den zuvor veröffentlichten Zahlen auf Basis 2015=100 eine niedrigere Inflationsrate für 2022: Vorher +7,5%, jetzt 6,3%.</a:t>
            </a:r>
            <a:endParaRPr lang="de-DE" dirty="0" smtClean="0"/>
          </a:p>
          <a:p>
            <a:endParaRPr lang="de-DE" dirty="0" smtClean="0"/>
          </a:p>
          <a:p>
            <a:endParaRPr lang="de-DE" dirty="0" smtClean="0"/>
          </a:p>
          <a:p>
            <a:r>
              <a:rPr lang="de-DE" dirty="0" smtClean="0"/>
              <a:t>Achtung! Umstellung auf neues</a:t>
            </a:r>
            <a:r>
              <a:rPr lang="de-DE" baseline="0" dirty="0" smtClean="0"/>
              <a:t> Basisjahr 2020=100 kann zu rückwirkenden (leichten) Korrekturen führen, revidierte Werte liegen bislang nur für die Jahre 2020 bis 2022 vor. </a:t>
            </a:r>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18</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3310456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01.08.2023</a:t>
            </a:r>
          </a:p>
          <a:p>
            <a:r>
              <a:rPr lang="de-DE" dirty="0" smtClean="0"/>
              <a:t>Datenabruf Genesis</a:t>
            </a:r>
            <a:r>
              <a:rPr lang="de-DE" baseline="0" dirty="0" smtClean="0"/>
              <a:t>-Online</a:t>
            </a:r>
          </a:p>
          <a:p>
            <a:r>
              <a:rPr lang="de-DE" baseline="0" dirty="0" smtClean="0"/>
              <a:t>Verbraucherpreise 61111-0002</a:t>
            </a:r>
          </a:p>
          <a:p>
            <a:r>
              <a:rPr lang="de-DE" baseline="0" dirty="0" smtClean="0"/>
              <a:t>Einfuhrpreise 61411-0002</a:t>
            </a:r>
          </a:p>
          <a:p>
            <a:r>
              <a:rPr lang="de-DE" baseline="0" dirty="0" smtClean="0"/>
              <a:t>Erzeugerpreise 61241-0002</a:t>
            </a:r>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19</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404441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7315">
              <a:defRPr/>
            </a:pPr>
            <a:r>
              <a:rPr lang="de-DE" dirty="0" smtClean="0"/>
              <a:t>04.08.2023</a:t>
            </a:r>
            <a:r>
              <a:rPr lang="de-DE" baseline="0" dirty="0" smtClean="0"/>
              <a:t> </a:t>
            </a:r>
            <a:r>
              <a:rPr lang="de-DE" dirty="0" smtClean="0"/>
              <a:t>aktuell</a:t>
            </a:r>
          </a:p>
          <a:p>
            <a:pPr defTabSz="947315">
              <a:defRPr/>
            </a:pPr>
            <a:endParaRPr lang="de-DE" baseline="0" dirty="0" smtClean="0"/>
          </a:p>
          <a:p>
            <a:pPr defTabSz="947315">
              <a:defRPr/>
            </a:pPr>
            <a:r>
              <a:rPr lang="de-DE" baseline="0" dirty="0" smtClean="0"/>
              <a:t>Erläuterung:</a:t>
            </a:r>
          </a:p>
          <a:p>
            <a:pPr defTabSz="947315">
              <a:defRPr/>
            </a:pPr>
            <a:r>
              <a:rPr lang="de-DE" baseline="0" dirty="0" smtClean="0"/>
              <a:t>Die deutsche  M+E-Industrie verzeichnete nach dem schwachen Jahr 2019 auch 2020 erhebliche Rückgänge bei den Auftragseingängen. Das gute Schlussquartal 2020 konnte einen Teil der Verluste kompensieren, aber insgesamt lagen die Aufträge im Krisenjahr 2020 mehr als 8 Prozent unter dem Vorjahr. Im Jahr 2021 stiegen die Aufträge um 20 Prozent und lagen damit im Jahresdurchschnitt über dem Vorkrisenniveau. Das Jahr 2022 brachte einen Rückgang der Aufträge um 3,5 Prozent.</a:t>
            </a:r>
          </a:p>
          <a:p>
            <a:pPr defTabSz="947315">
              <a:defRPr/>
            </a:pPr>
            <a:endParaRPr lang="de-DE" dirty="0" smtClean="0"/>
          </a:p>
          <a:p>
            <a:pPr defTabSz="947315">
              <a:defRPr/>
            </a:pPr>
            <a:r>
              <a:rPr lang="de-DE" dirty="0" smtClean="0"/>
              <a:t>Hinweise:</a:t>
            </a:r>
          </a:p>
          <a:p>
            <a:pPr defTabSz="947315">
              <a:defRPr/>
            </a:pPr>
            <a:endParaRPr lang="de-DE" baseline="0" dirty="0" smtClean="0"/>
          </a:p>
          <a:p>
            <a:pPr defTabSz="947315">
              <a:defRPr/>
            </a:pPr>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2</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331880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Dezember 2022:</a:t>
            </a:r>
            <a:r>
              <a:rPr lang="de-DE" baseline="0" dirty="0" smtClean="0"/>
              <a:t> Endgültige Gewinnzahlen für das Jahr 2020, von -0,2% vorläufig auf 0,2% erhöht.</a:t>
            </a:r>
          </a:p>
          <a:p>
            <a:r>
              <a:rPr lang="de-DE" dirty="0" smtClean="0"/>
              <a:t>September</a:t>
            </a:r>
            <a:r>
              <a:rPr lang="de-DE" baseline="0" dirty="0" smtClean="0"/>
              <a:t> 2022: Vorläufige Schätzung für 2022 von Gesamtmetall auf Basis der ifo-Befragung von Sept. 2022.</a:t>
            </a:r>
          </a:p>
          <a:p>
            <a:r>
              <a:rPr lang="de-DE" dirty="0" smtClean="0"/>
              <a:t>Anfang</a:t>
            </a:r>
            <a:r>
              <a:rPr lang="de-DE" baseline="0" dirty="0" smtClean="0"/>
              <a:t> Juli 2022 wurden vorläufige Gewinnzahlen der Bundesbank veröffentlicht für das Jahr 2020. Die Nettoumsatzendigte 2020 fällt mit -0,2% erheblich geringer aus als die ifo-Prognose (3.8%). Für 2021 hat Gesamtmetall anhand der neuen ifo-Prognose einen eigenen Prognosewert ermittelt, der mit 2,5% wieder höher ausfällt.</a:t>
            </a:r>
            <a:endParaRPr lang="de-DE" dirty="0" smtClean="0"/>
          </a:p>
          <a:p>
            <a:r>
              <a:rPr lang="de-DE" b="1" dirty="0" smtClean="0"/>
              <a:t>Daten derzeit</a:t>
            </a:r>
            <a:r>
              <a:rPr lang="de-DE" b="1" baseline="0" dirty="0" smtClean="0"/>
              <a:t> nur umsatzgewichtet verfügbar. Betriebsgewichtung liegt für neuere Zahlen nicht vor.</a:t>
            </a:r>
            <a:endParaRPr lang="de-DE" b="1" dirty="0" smtClean="0"/>
          </a:p>
          <a:p>
            <a:endParaRPr lang="de-DE" dirty="0" smtClean="0"/>
          </a:p>
          <a:p>
            <a:r>
              <a:rPr lang="de-DE" dirty="0" smtClean="0"/>
              <a:t>Am 20.12.2021 wurde die neue Jahresabschlussstatistik der Bundesbank veröffentlicht. Aus den Daten ergibt sich für die Nettoumsatzrendite </a:t>
            </a:r>
            <a:r>
              <a:rPr lang="de-DE" b="1" dirty="0" smtClean="0"/>
              <a:t>2019 </a:t>
            </a:r>
            <a:r>
              <a:rPr lang="de-DE" dirty="0" smtClean="0"/>
              <a:t>der deutschen M+E-Industrie nun eine Höhe von nur noch </a:t>
            </a:r>
            <a:r>
              <a:rPr lang="de-DE" b="1" dirty="0" smtClean="0"/>
              <a:t>1,7 %</a:t>
            </a:r>
            <a:r>
              <a:rPr lang="de-DE" dirty="0" smtClean="0"/>
              <a:t>. Zum Vergleich: Die ifo-Befragung hatte einen Wert von 3,5 % ergeben. Auch die Schätzung von Gesamtmetall in Höhe von 2,3 % wird noch unterschritten. Insbesondere der Fahrzeugbau liegt mit einer ausgewiesenen Rendite von -0,9 % auf einem sehr schwachen Niveau.</a:t>
            </a:r>
          </a:p>
          <a:p>
            <a:endParaRPr lang="de-DE" dirty="0" smtClean="0"/>
          </a:p>
          <a:p>
            <a:r>
              <a:rPr lang="de-DE" dirty="0" smtClean="0"/>
              <a:t>Für die Nettoumsatzrendite des Jahres 2018 ergibt sich eine rückwirkende Korrektur um 0,1 Prozentpunkte nach oben: Statt wie bisher 2,9 % wurde nun für 2018 eine Nettoumsatzrendite von 3,0 % ermittelt.</a:t>
            </a:r>
          </a:p>
          <a:p>
            <a:endParaRPr lang="de-DE" baseline="0" dirty="0" smtClean="0"/>
          </a:p>
          <a:p>
            <a:pPr defTabSz="941062">
              <a:defRPr/>
            </a:pPr>
            <a:r>
              <a:rPr lang="de-DE" baseline="0" dirty="0" smtClean="0"/>
              <a:t>23.12.21: Für 2018 revidierter Bundesbank-Wert (+0,1 Prozentpunkt höher) und neuer Wert 2019, deutlich unter den Schätzwerten.</a:t>
            </a:r>
          </a:p>
          <a:p>
            <a:pPr defTabSz="941062">
              <a:defRPr/>
            </a:pPr>
            <a:r>
              <a:rPr lang="de-DE" baseline="0" dirty="0" smtClean="0"/>
              <a:t>26.10.21: Für 2019 bis 2021 Gesamtmetall-Prognose basierend auf ifo-Umfragen. 2019 fällt geringer aus, 2020 höher als bei der letzten Umfrage.</a:t>
            </a:r>
          </a:p>
          <a:p>
            <a:pPr defTabSz="941062">
              <a:defRPr/>
            </a:pPr>
            <a:r>
              <a:rPr lang="de-DE" baseline="0" dirty="0" smtClean="0"/>
              <a:t>15.12.20: Neue Bundesbank-Werte. Neuer Wert für 2018. Für 2017 leicht höher (3,2 statt 3,1). </a:t>
            </a:r>
          </a:p>
          <a:p>
            <a:pPr defTabSz="941062">
              <a:defRPr/>
            </a:pPr>
            <a:r>
              <a:rPr lang="de-DE" baseline="0" dirty="0" smtClean="0"/>
              <a:t>14.10.20: Für 2020 ifo-Umfrage von Sept. 2020</a:t>
            </a:r>
          </a:p>
          <a:p>
            <a:pPr defTabSz="941062">
              <a:defRPr/>
            </a:pPr>
            <a:r>
              <a:rPr lang="de-DE" baseline="0" dirty="0" smtClean="0"/>
              <a:t>15.07.20: Für 2019 ifo-Umfrage von Mai 2020, umsatzgewichtet bleibt bei 3,5%, betriebsgewichtet von 2,8% auf 3,0% hoch</a:t>
            </a:r>
          </a:p>
          <a:p>
            <a:pPr defTabSz="941062">
              <a:defRPr/>
            </a:pPr>
            <a:r>
              <a:rPr lang="de-DE" baseline="0" dirty="0" smtClean="0"/>
              <a:t>19.12.19: jetzt Bundesbank-Wert für 2017 vorhanden (ifo 4,6, Endwert nur 3,1!)</a:t>
            </a:r>
          </a:p>
          <a:p>
            <a:pPr defTabSz="941062">
              <a:defRPr/>
            </a:pPr>
            <a:endParaRPr lang="de-DE" baseline="0" dirty="0" smtClean="0"/>
          </a:p>
          <a:p>
            <a:pPr defTabSz="941062">
              <a:defRPr/>
            </a:pPr>
            <a:r>
              <a:rPr lang="de-DE" baseline="0" dirty="0" smtClean="0"/>
              <a:t>Erläuterung:</a:t>
            </a:r>
          </a:p>
          <a:p>
            <a:pPr defTabSz="941062">
              <a:defRPr/>
            </a:pPr>
            <a:r>
              <a:rPr lang="de-DE" baseline="0" dirty="0" smtClean="0"/>
              <a:t>Die Gewinne (=Nettoumsatzrenditen) der deutschen M+E-Unternehmen liegen in aggregierter Form derzeit bis 2016 vor (Quelle: Dt. Bundesbank). Für die Jahre 2017 bis 2020 basieren die Zahlen auf den Unternehmensbefragungen des ifo-Instituts. Dabei zeigt sich, dass die aggregierten Gewinne deutlich höher liegen als die betriebsgewichteten Ergebnisse (Mittelwert unabhängig von der Unternehmensgröße). Ursache ist, dass die Gewinne der größeren Unternehmen im Durchschnitt höher liegen als die kleinerer Unternehmen. In den letzten Jahren fielen die endgültigen Gewinnzahlen der Bundesbank zudem erheblich geringer aus als die ifo-Prognosen.</a:t>
            </a:r>
          </a:p>
          <a:p>
            <a:pPr defTabSz="941062">
              <a:defRPr/>
            </a:pPr>
            <a:endParaRPr lang="de-DE" baseline="0" dirty="0" smtClean="0"/>
          </a:p>
          <a:p>
            <a:pPr defTabSz="941062">
              <a:defRPr/>
            </a:pPr>
            <a:r>
              <a:rPr lang="de-DE" baseline="0" dirty="0" smtClean="0"/>
              <a:t>Hinweise:</a:t>
            </a:r>
          </a:p>
          <a:p>
            <a:pPr defTabSz="941062">
              <a:defRPr/>
            </a:pPr>
            <a:r>
              <a:rPr lang="de-DE" dirty="0" smtClean="0"/>
              <a:t>06.11.2019: jetzt Werte für 2019 vorhanden</a:t>
            </a:r>
            <a:r>
              <a:rPr lang="de-DE" baseline="0" dirty="0" smtClean="0"/>
              <a:t> (ifo Sept. 19)</a:t>
            </a:r>
            <a:endParaRPr lang="de-DE" dirty="0" smtClean="0"/>
          </a:p>
          <a:p>
            <a:pPr defTabSz="941062">
              <a:defRPr/>
            </a:pPr>
            <a:r>
              <a:rPr lang="de-DE" dirty="0" smtClean="0"/>
              <a:t>22.07.2019: neuer Wert für 2018 aus</a:t>
            </a:r>
            <a:r>
              <a:rPr lang="de-DE" baseline="0" dirty="0" smtClean="0"/>
              <a:t> </a:t>
            </a:r>
            <a:r>
              <a:rPr lang="de-DE" dirty="0" smtClean="0"/>
              <a:t>ifo-Umfrage vom Mai 2019 </a:t>
            </a:r>
          </a:p>
          <a:p>
            <a:pPr defTabSz="941062">
              <a:defRPr/>
            </a:pPr>
            <a:r>
              <a:rPr lang="de-DE" dirty="0" smtClean="0"/>
              <a:t>20.12.2018: neuer Wert für 2016 von Bundesbank(ifo</a:t>
            </a:r>
            <a:r>
              <a:rPr lang="de-DE" baseline="0" dirty="0" smtClean="0"/>
              <a:t> 4,2 – Endwert nur 2,7!)</a:t>
            </a:r>
            <a:endParaRPr lang="de-DE" dirty="0" smtClean="0"/>
          </a:p>
          <a:p>
            <a:pPr defTabSz="941062">
              <a:defRPr/>
            </a:pPr>
            <a:r>
              <a:rPr lang="de-DE" dirty="0" smtClean="0"/>
              <a:t>06.11.2018:  für 2018 neue Werte (ifo-Umfrage</a:t>
            </a:r>
            <a:r>
              <a:rPr lang="de-DE" baseline="0" dirty="0" smtClean="0"/>
              <a:t> Sept. 2018)</a:t>
            </a:r>
            <a:endParaRPr lang="de-DE" dirty="0" smtClean="0"/>
          </a:p>
          <a:p>
            <a:pPr defTabSz="941062">
              <a:defRPr/>
            </a:pPr>
            <a:r>
              <a:rPr lang="de-DE" dirty="0" smtClean="0"/>
              <a:t>30.07.2018: für 2017 neue Werte (ifo-Umfrage Mai 2018)</a:t>
            </a:r>
          </a:p>
          <a:p>
            <a:pPr defTabSz="941062">
              <a:defRPr/>
            </a:pPr>
            <a:r>
              <a:rPr lang="de-DE" dirty="0" smtClean="0"/>
              <a:t>05.01.2018</a:t>
            </a:r>
            <a:r>
              <a:rPr lang="de-DE" baseline="0" dirty="0" smtClean="0"/>
              <a:t>: neuer Wert für 2015 von Bundesbank (ifo 4,0 – Endwert nur 1,3!); nachträgliche Korrektur 2014 von 2,8 auf 3,0; Sondereffekt Fahrzeugbau mit negativer Rendite</a:t>
            </a:r>
          </a:p>
          <a:p>
            <a:pPr defTabSz="941062">
              <a:defRPr/>
            </a:pPr>
            <a:r>
              <a:rPr lang="de-DE" dirty="0" smtClean="0"/>
              <a:t>06.11.2017 neuer</a:t>
            </a:r>
            <a:r>
              <a:rPr lang="de-DE" baseline="0" dirty="0" smtClean="0"/>
              <a:t> Wert für 2017 (ifo Umfrage Sept. 2017)</a:t>
            </a:r>
            <a:endParaRPr lang="de-DE" dirty="0" smtClean="0"/>
          </a:p>
          <a:p>
            <a:pPr defTabSz="941062">
              <a:defRPr/>
            </a:pPr>
            <a:r>
              <a:rPr lang="de-DE" dirty="0" smtClean="0"/>
              <a:t>11.09.2017 graues Textfeld</a:t>
            </a:r>
            <a:r>
              <a:rPr lang="de-DE" baseline="0" dirty="0" smtClean="0"/>
              <a:t> angepasst, alte Werte rausgenommen</a:t>
            </a:r>
            <a:endParaRPr lang="de-DE" dirty="0" smtClean="0"/>
          </a:p>
          <a:p>
            <a:pPr defTabSz="941062">
              <a:defRPr/>
            </a:pPr>
            <a:r>
              <a:rPr lang="de-DE" dirty="0" smtClean="0"/>
              <a:t>19.06.2017</a:t>
            </a:r>
            <a:r>
              <a:rPr lang="de-DE" baseline="0" dirty="0" smtClean="0"/>
              <a:t> neuer Wert für 2016 (ifo Umfrage Mai 2017)</a:t>
            </a:r>
            <a:endParaRPr lang="de-DE" dirty="0" smtClean="0"/>
          </a:p>
          <a:p>
            <a:pPr defTabSz="941062">
              <a:defRPr/>
            </a:pPr>
            <a:r>
              <a:rPr lang="de-DE" dirty="0" smtClean="0"/>
              <a:t>05.01.2017</a:t>
            </a:r>
            <a:r>
              <a:rPr lang="de-DE" baseline="0" dirty="0" smtClean="0"/>
              <a:t>: neuer Wert für 2014 von Bundesbank (ifo 4,2 – Endwert nur 2,8!); nachträgliche Korrektur 2013 von 2,5 auf 2,4; ältere Einzelwerte teilweise um ein Zehntel Prozent korrigiert</a:t>
            </a:r>
            <a:endParaRPr lang="de-DE" dirty="0" smtClean="0"/>
          </a:p>
          <a:p>
            <a:pPr defTabSz="941062">
              <a:defRPr/>
            </a:pPr>
            <a:r>
              <a:rPr lang="de-DE" dirty="0" smtClean="0"/>
              <a:t>12.10.2016: neue Gewinnprognose</a:t>
            </a:r>
            <a:r>
              <a:rPr lang="de-DE" baseline="0" dirty="0" smtClean="0"/>
              <a:t> ifo; 2015 nach oben korrigiert</a:t>
            </a:r>
          </a:p>
          <a:p>
            <a:pPr defTabSz="941062">
              <a:defRPr/>
            </a:pPr>
            <a:r>
              <a:rPr lang="de-DE" dirty="0" smtClean="0"/>
              <a:t>07.04.2016</a:t>
            </a:r>
            <a:r>
              <a:rPr lang="de-DE" baseline="0" dirty="0" smtClean="0"/>
              <a:t> </a:t>
            </a:r>
            <a:r>
              <a:rPr lang="de-DE" dirty="0" smtClean="0"/>
              <a:t>Werte vor 2006 minimal korrigiert,</a:t>
            </a:r>
            <a:r>
              <a:rPr lang="de-DE" baseline="0" dirty="0" smtClean="0"/>
              <a:t> Darstellung jetzt ab Jahr 2000 (davor 1997)</a:t>
            </a:r>
            <a:endParaRPr lang="de-DE" dirty="0" smtClean="0"/>
          </a:p>
          <a:p>
            <a:r>
              <a:rPr lang="de-DE" dirty="0" smtClean="0"/>
              <a:t>04.02.2016 Neue Werte: 2012 </a:t>
            </a:r>
            <a:r>
              <a:rPr lang="de-DE" baseline="0" dirty="0" smtClean="0"/>
              <a:t>Bundesbank von 3,5 auf 3,4 reduziert; 2013 jetzt Wert von Bundesbank deutlich niedriger als bisherige ifo-Schätzung (4,1!!)</a:t>
            </a:r>
            <a:endParaRPr lang="de-DE" dirty="0" smtClean="0"/>
          </a:p>
          <a:p>
            <a:r>
              <a:rPr lang="de-DE" dirty="0" smtClean="0"/>
              <a:t>09.11.2015  Ifo-Umfrage September 2015</a:t>
            </a:r>
          </a:p>
          <a:p>
            <a:r>
              <a:rPr lang="de-DE" dirty="0" smtClean="0"/>
              <a:t>neue Werte ab 2007 (Aktualisierung der Bundesbank): 2007 von 4,8 auf 4,7 korrigiert, 2008 von 2,7 auf 2,4 korrigiert, 2011 von 3,6 auf 3,4 korrigiert.  Neuer Wert 2014 von 3,6 auf 4,2 angehoben.</a:t>
            </a:r>
          </a:p>
          <a:p>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20</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31348931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28.06.23:</a:t>
            </a:r>
            <a:r>
              <a:rPr lang="de-DE" baseline="0" dirty="0" smtClean="0"/>
              <a:t> Rechts neue Befragung von Mai 23 für 2022. links Befragung von Sep 22 für 2022</a:t>
            </a:r>
          </a:p>
          <a:p>
            <a:endParaRPr lang="de-DE" dirty="0" smtClean="0"/>
          </a:p>
          <a:p>
            <a:endParaRPr lang="de-DE" dirty="0" smtClean="0"/>
          </a:p>
          <a:p>
            <a:pPr defTabSz="941062">
              <a:defRPr/>
            </a:pPr>
            <a:r>
              <a:rPr lang="de-DE" baseline="0" dirty="0" smtClean="0"/>
              <a:t>Erläuterung:</a:t>
            </a:r>
          </a:p>
          <a:p>
            <a:pPr defTabSz="941062">
              <a:defRPr/>
            </a:pPr>
            <a:r>
              <a:rPr lang="de-DE" baseline="0" dirty="0" smtClean="0"/>
              <a:t>Die aktuellste Befragung der deutschen M+E-Unternehmen durch das ifo-Institut zu den erwarteten Nettoumsatzrenditen zeigt, dass ein erheblicher Anteil an Unternehmen mit schwachen Renditen oder sogar mit Verlusten zu kämpfen hat.. </a:t>
            </a:r>
          </a:p>
        </p:txBody>
      </p:sp>
      <p:sp>
        <p:nvSpPr>
          <p:cNvPr id="4" name="Foliennummernplatzhalter 3"/>
          <p:cNvSpPr>
            <a:spLocks noGrp="1"/>
          </p:cNvSpPr>
          <p:nvPr>
            <p:ph type="sldNum" sz="quarter" idx="10"/>
          </p:nvPr>
        </p:nvSpPr>
        <p:spPr/>
        <p:txBody>
          <a:bodyPr/>
          <a:lstStyle/>
          <a:p>
            <a:fld id="{445F84A5-E6EE-415F-A6B5-7477F5EE33DF}" type="slidenum">
              <a:rPr lang="de-DE" smtClean="0"/>
              <a:t>21</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4260751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22</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2384228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04.08.2023</a:t>
            </a:r>
          </a:p>
          <a:p>
            <a:endParaRPr lang="de-DE" dirty="0" smtClean="0"/>
          </a:p>
          <a:p>
            <a:pPr defTabSz="947315">
              <a:defRPr/>
            </a:pPr>
            <a:r>
              <a:rPr lang="de-DE" baseline="0" dirty="0" smtClean="0"/>
              <a:t>Erläuterung:</a:t>
            </a:r>
          </a:p>
          <a:p>
            <a:pPr defTabSz="947315">
              <a:defRPr/>
            </a:pPr>
            <a:r>
              <a:rPr lang="de-DE" baseline="0" dirty="0" smtClean="0"/>
              <a:t>Im ersten Quartal 2020  war die Corona-Krise noch kaum spürbar, sie schlug aber im zweiten Quartal voll durch. Im Sommer 2020 lagen die </a:t>
            </a:r>
            <a:r>
              <a:rPr lang="de-DE" baseline="0" dirty="0" err="1" smtClean="0"/>
              <a:t>Auträge</a:t>
            </a:r>
            <a:r>
              <a:rPr lang="de-DE" baseline="0" dirty="0" smtClean="0"/>
              <a:t> – je nach Branche teilweise erheblich - unter dem Niveau des Vorjahres. Seit September 2020 hat eine Erholung eingesetzt. Nach einem Höhepunkt im ersten Quartal 2022 war die Tendenz wieder rückläufig.</a:t>
            </a:r>
          </a:p>
          <a:p>
            <a:pPr defTabSz="947315">
              <a:defRPr/>
            </a:pPr>
            <a:endParaRPr lang="de-DE" baseline="0" dirty="0" smtClean="0"/>
          </a:p>
          <a:p>
            <a:pPr defTabSz="947315">
              <a:defRPr/>
            </a:pPr>
            <a:r>
              <a:rPr lang="de-DE" dirty="0" smtClean="0"/>
              <a:t>Hinweise:</a:t>
            </a:r>
          </a:p>
          <a:p>
            <a:r>
              <a:rPr lang="de-DE" dirty="0" smtClean="0"/>
              <a:t>Sondereffekt bei Herstellung von Metallerzeugnissen sorgt für Hoch im Jan. 22, entsprechend im</a:t>
            </a:r>
            <a:r>
              <a:rPr lang="de-DE" baseline="0" dirty="0" smtClean="0"/>
              <a:t> Jan. 23 deutlicher rechnerischer Verlust in dieser Teilbranche. Einfluss auf Gesamt-M+E damit spürbar.</a:t>
            </a:r>
            <a:endParaRPr lang="de-DE" dirty="0" smtClean="0"/>
          </a:p>
          <a:p>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3</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2109269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7315">
              <a:defRPr/>
            </a:pPr>
            <a:r>
              <a:rPr lang="de-DE" dirty="0" smtClean="0"/>
              <a:t>25.07.2023 aktuell, nächste Aktualisierung Ende Okt 23</a:t>
            </a:r>
          </a:p>
          <a:p>
            <a:pPr defTabSz="947315">
              <a:defRPr/>
            </a:pPr>
            <a:endParaRPr lang="de-DE" dirty="0" smtClean="0"/>
          </a:p>
          <a:p>
            <a:pPr defTabSz="947315">
              <a:defRPr/>
            </a:pPr>
            <a:r>
              <a:rPr lang="de-DE" baseline="0" dirty="0" smtClean="0"/>
              <a:t>Erläuterung:</a:t>
            </a:r>
          </a:p>
          <a:p>
            <a:pPr defTabSz="947315">
              <a:defRPr/>
            </a:pPr>
            <a:r>
              <a:rPr lang="de-DE" baseline="0" dirty="0" smtClean="0"/>
              <a:t>Die Reichweite der Auftragsbestände der deutschen M+E-Unternehmen wird alle drei Monate vom ifo-Institut erfragt. Sie liegt derzeit über dem als Normalbestand angesehenen Wert von 3,4 Monaten. Die Spitzen aus dem Jahr 2018 sind erstmals wieder erreicht worden im April 2021. </a:t>
            </a:r>
          </a:p>
          <a:p>
            <a:pPr defTabSz="947315">
              <a:defRPr/>
            </a:pPr>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4</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438131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08.08.2023 aktuell</a:t>
            </a:r>
          </a:p>
          <a:p>
            <a:endParaRPr lang="de-DE" dirty="0" smtClean="0"/>
          </a:p>
          <a:p>
            <a:pPr defTabSz="947315">
              <a:defRPr/>
            </a:pPr>
            <a:r>
              <a:rPr lang="de-DE" baseline="0" dirty="0" smtClean="0"/>
              <a:t>Erläuterung:</a:t>
            </a:r>
          </a:p>
          <a:p>
            <a:pPr defTabSz="947315">
              <a:defRPr/>
            </a:pPr>
            <a:r>
              <a:rPr lang="de-DE" baseline="0" dirty="0" smtClean="0"/>
              <a:t>Der saisonbereinigte Produktionsindex der deutschen M+E-Industrie ist im Jahr 2019 gegenüber dem Vorjahr um 3,2 Prozent gesunken. Insbesondere der Fahrzeugbau musste mit einem Minus von 3,4 Prozent starke Einbußen verkraften. Zusätzlich zur konjunkturellen Abschwächung schlugen sich seit März 2020 die Auswirkungen der Corona-Krise nieder. Für das Jahr 2020 ergab sich ein Minus von 13,3 Prozent. Der Anstieg im Jahr 2021 um 5,5 Prozent konnte die Verluste bei Weitem nicht kompensieren. Der leichte Zuwachs 2022 reichte ebenfalls nicht aus, um auf das Vorkrisenniveau zu kommen.</a:t>
            </a:r>
          </a:p>
          <a:p>
            <a:pPr defTabSz="947315">
              <a:defRPr/>
            </a:pPr>
            <a:endParaRPr lang="de-DE" baseline="0" dirty="0" smtClean="0"/>
          </a:p>
          <a:p>
            <a:pPr defTabSz="947315">
              <a:defRPr/>
            </a:pPr>
            <a:r>
              <a:rPr lang="de-DE" baseline="0" dirty="0" smtClean="0"/>
              <a:t>Hinweise:</a:t>
            </a:r>
          </a:p>
          <a:p>
            <a:r>
              <a:rPr lang="de-DE" dirty="0" smtClean="0"/>
              <a:t>Nach einer Revision der Produktionswerte</a:t>
            </a:r>
            <a:r>
              <a:rPr lang="de-DE" baseline="0" dirty="0" smtClean="0"/>
              <a:t> im </a:t>
            </a:r>
            <a:r>
              <a:rPr lang="de-DE" baseline="0" dirty="0" err="1" smtClean="0"/>
              <a:t>Fahrzeugau</a:t>
            </a:r>
            <a:r>
              <a:rPr lang="de-DE" baseline="0" dirty="0" smtClean="0"/>
              <a:t> (WZ 29.10) sind die Veränderungsraten der Jahre 2019 bis 2021 für die M+E-Industrie um 1 bis 2 Prozent positiver ausgefallen als ursprünglich. </a:t>
            </a:r>
            <a:endParaRPr lang="de-DE" dirty="0"/>
          </a:p>
          <a:p>
            <a:r>
              <a:rPr lang="de-DE" dirty="0"/>
              <a:t>Hintergrund ist die stark gewachsene Bedeutung der Produktion von Kraftfahrzeugen mit reinem oder zum Teil elektrischem Antrieb in Deutschland, die mit der bis dato in diesem Wirtschaftszweig verwendeten statistischen Berechnungsmethode nicht ausreichend abgebildet werden konnte. </a:t>
            </a:r>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5</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3814723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1062">
              <a:defRPr/>
            </a:pPr>
            <a:r>
              <a:rPr lang="de-DE" dirty="0" smtClean="0"/>
              <a:t>04.08.2023 aktuell </a:t>
            </a:r>
          </a:p>
          <a:p>
            <a:pPr defTabSz="941062">
              <a:defRPr/>
            </a:pPr>
            <a:endParaRPr lang="de-DE" dirty="0" smtClean="0"/>
          </a:p>
          <a:p>
            <a:pPr defTabSz="947315">
              <a:defRPr/>
            </a:pPr>
            <a:r>
              <a:rPr lang="de-DE" baseline="0" dirty="0" smtClean="0"/>
              <a:t>Erläuterung:</a:t>
            </a:r>
          </a:p>
          <a:p>
            <a:pPr defTabSz="947315">
              <a:defRPr/>
            </a:pPr>
            <a:r>
              <a:rPr lang="de-DE" baseline="0" dirty="0" smtClean="0"/>
              <a:t>Die ersten beiden Monate 2020 zeigten bereits ohne Corona-Effekt deutliche Verringerungen der Produktionsleistung. Ab März 2020 wurden die Auswirkungen der durch Corona verursachten Produktionsausfälle zum Teil sichtbar. Der Absturz im zweiten Quartal 2020 nahm besonders im Fahrzeugbau historische Ausmaße an. Auch das Sommerquartal 2020 verlief sehr schlecht. Das vierte Quartal erreichte wieder ein höheres Niveau. Trotz Erholung ist das Vorkrisenniveau von 2018 noch immer nicht in Reichweite. </a:t>
            </a:r>
          </a:p>
          <a:p>
            <a:pPr defTabSz="947315">
              <a:defRPr/>
            </a:pPr>
            <a:endParaRPr lang="de-DE" baseline="0" dirty="0" smtClean="0"/>
          </a:p>
          <a:p>
            <a:pPr defTabSz="947315">
              <a:defRPr/>
            </a:pPr>
            <a:r>
              <a:rPr lang="de-DE" baseline="0" dirty="0" smtClean="0"/>
              <a:t>Hinweise:</a:t>
            </a:r>
          </a:p>
          <a:p>
            <a:pPr defTabSz="941062">
              <a:defRPr/>
            </a:pPr>
            <a:r>
              <a:rPr lang="de-DE" dirty="0" err="1" smtClean="0"/>
              <a:t>BaWü</a:t>
            </a:r>
            <a:r>
              <a:rPr lang="de-DE" dirty="0" smtClean="0"/>
              <a:t> Originalwerte</a:t>
            </a:r>
            <a:r>
              <a:rPr lang="de-DE" baseline="0" dirty="0" smtClean="0"/>
              <a:t> im Januar wegen Weihnachtsferien traditionell niedrig, Indexstand von 90,3 zeigt daher einen relativ schwachen Wert, der nach Abschluss des Quartals vermutlich wieder auf normalem Niveau liegen wird.</a:t>
            </a:r>
            <a:endParaRPr lang="de-DE" dirty="0" smtClean="0"/>
          </a:p>
          <a:p>
            <a:pPr defTabSz="941062">
              <a:defRPr/>
            </a:pPr>
            <a:r>
              <a:rPr lang="de-DE" dirty="0" smtClean="0"/>
              <a:t>Die Lage</a:t>
            </a:r>
            <a:r>
              <a:rPr lang="de-DE" baseline="0" dirty="0" smtClean="0"/>
              <a:t> der Pfingstferien (2021 teilweise im Mai, 2022 komplett im Juni) wirkt sich deutlich auf die monatlichen Steigerungsraten aus.</a:t>
            </a:r>
            <a:endParaRPr lang="de-DE" dirty="0" smtClean="0"/>
          </a:p>
          <a:p>
            <a:pPr defTabSz="941062">
              <a:defRPr/>
            </a:pPr>
            <a:endParaRPr lang="de-DE" dirty="0" smtClean="0"/>
          </a:p>
          <a:p>
            <a:pPr defTabSz="941062">
              <a:defRPr/>
            </a:pPr>
            <a:endParaRPr lang="de-DE" dirty="0"/>
          </a:p>
        </p:txBody>
      </p:sp>
      <p:sp>
        <p:nvSpPr>
          <p:cNvPr id="4" name="Foliennummernplatzhalter 3"/>
          <p:cNvSpPr>
            <a:spLocks noGrp="1"/>
          </p:cNvSpPr>
          <p:nvPr>
            <p:ph type="sldNum" sz="quarter" idx="10"/>
          </p:nvPr>
        </p:nvSpPr>
        <p:spPr/>
        <p:txBody>
          <a:bodyPr/>
          <a:lstStyle/>
          <a:p>
            <a:fld id="{445F84A5-E6EE-415F-A6B5-7477F5EE33DF}" type="slidenum">
              <a:rPr lang="de-DE" smtClean="0"/>
              <a:t>6</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51670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41062">
              <a:defRPr/>
            </a:pPr>
            <a:r>
              <a:rPr lang="de-DE" dirty="0" smtClean="0"/>
              <a:t>25.07.2023  aktuell, nächste Aktualisierung Ende Okt</a:t>
            </a:r>
            <a:r>
              <a:rPr lang="de-DE" baseline="0" dirty="0" smtClean="0"/>
              <a:t> 23</a:t>
            </a:r>
            <a:endParaRPr lang="de-DE" dirty="0" smtClean="0"/>
          </a:p>
          <a:p>
            <a:endParaRPr lang="de-DE" dirty="0" smtClean="0"/>
          </a:p>
          <a:p>
            <a:pPr defTabSz="947315">
              <a:defRPr/>
            </a:pPr>
            <a:r>
              <a:rPr lang="de-DE" baseline="0" dirty="0" smtClean="0"/>
              <a:t>Erläuterung:</a:t>
            </a:r>
          </a:p>
          <a:p>
            <a:pPr defTabSz="947315">
              <a:defRPr/>
            </a:pPr>
            <a:r>
              <a:rPr lang="de-DE" baseline="0" dirty="0" smtClean="0"/>
              <a:t>Die Kapazitätsauslastung der deutschen M+E-Unternehmen wird alle drei Monate vom ifo-Institut erfragt. Nach den Höchstständen des Jahres 2018 ist die Auslastung 2019 unter den langjährigen Durchschnitt gesunken. Der Beginn der Corona-Krise spiegelt sich in einem erheblichen Absturz wieder. Nach der Erholung liegt die Auslastung aktuell leicht über dem langjährigen Durchschnitt. </a:t>
            </a:r>
            <a:endParaRPr lang="de-DE" dirty="0" smtClean="0"/>
          </a:p>
          <a:p>
            <a:endParaRPr lang="de-DE" dirty="0" smtClean="0"/>
          </a:p>
          <a:p>
            <a:r>
              <a:rPr lang="de-DE" dirty="0" smtClean="0"/>
              <a:t>Hinweise:</a:t>
            </a:r>
          </a:p>
          <a:p>
            <a:pPr defTabSz="941062">
              <a:defRPr/>
            </a:pPr>
            <a:r>
              <a:rPr lang="de-DE" dirty="0" smtClean="0"/>
              <a:t>Gesamtmetall hat umgestellt auf 84,9 langjährig, Krise nicht mehr berücksichtigt</a:t>
            </a:r>
          </a:p>
        </p:txBody>
      </p:sp>
      <p:sp>
        <p:nvSpPr>
          <p:cNvPr id="4" name="Foliennummernplatzhalter 3"/>
          <p:cNvSpPr>
            <a:spLocks noGrp="1"/>
          </p:cNvSpPr>
          <p:nvPr>
            <p:ph type="sldNum" sz="quarter" idx="10"/>
          </p:nvPr>
        </p:nvSpPr>
        <p:spPr/>
        <p:txBody>
          <a:bodyPr/>
          <a:lstStyle/>
          <a:p>
            <a:fld id="{445F84A5-E6EE-415F-A6B5-7477F5EE33DF}" type="slidenum">
              <a:rPr lang="de-DE" smtClean="0"/>
              <a:t>7</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4381317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08.08.2023 aktuell</a:t>
            </a:r>
          </a:p>
          <a:p>
            <a:r>
              <a:rPr lang="de-DE" dirty="0" smtClean="0"/>
              <a:t>Erläuterung</a:t>
            </a:r>
            <a:r>
              <a:rPr lang="de-DE" baseline="0" dirty="0" smtClean="0"/>
              <a:t> (siehe auch Einzelfolien </a:t>
            </a:r>
            <a:r>
              <a:rPr lang="de-DE" baseline="0" dirty="0" err="1" smtClean="0"/>
              <a:t>BaWü</a:t>
            </a:r>
            <a:r>
              <a:rPr lang="de-DE" baseline="0" dirty="0" smtClean="0"/>
              <a:t> und Bund):</a:t>
            </a:r>
          </a:p>
          <a:p>
            <a:r>
              <a:rPr lang="de-DE" baseline="0" dirty="0" smtClean="0"/>
              <a:t>Die M+E-Unternehmen haben seit 2010 fast kontinuierlich Beschäftigung aufgebaut. Der Beschäftigungsrückgang im Zuge der Corona-Krise belief sich auf ca. 5 Prozent, die Entwicklung ist in eine Seitwärtsbewegung übergegangen. Zuletzt sind die Beschäftigtenzahlen wieder leicht gestiegen. </a:t>
            </a:r>
          </a:p>
          <a:p>
            <a:endParaRPr lang="de-DE" baseline="0"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8</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4216307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25.07.2023</a:t>
            </a:r>
          </a:p>
          <a:p>
            <a:endParaRPr lang="de-DE" dirty="0" smtClean="0"/>
          </a:p>
        </p:txBody>
      </p:sp>
      <p:sp>
        <p:nvSpPr>
          <p:cNvPr id="4" name="Foliennummernplatzhalter 3"/>
          <p:cNvSpPr>
            <a:spLocks noGrp="1"/>
          </p:cNvSpPr>
          <p:nvPr>
            <p:ph type="sldNum" sz="quarter" idx="10"/>
          </p:nvPr>
        </p:nvSpPr>
        <p:spPr/>
        <p:txBody>
          <a:bodyPr/>
          <a:lstStyle/>
          <a:p>
            <a:fld id="{445F84A5-E6EE-415F-A6B5-7477F5EE33DF}" type="slidenum">
              <a:rPr lang="de-DE" smtClean="0"/>
              <a:t>9</a:t>
            </a:fld>
            <a:endParaRPr lang="de-DE" dirty="0"/>
          </a:p>
        </p:txBody>
      </p:sp>
      <p:sp>
        <p:nvSpPr>
          <p:cNvPr id="5" name="Kopfzeilenplatzhalter 4"/>
          <p:cNvSpPr>
            <a:spLocks noGrp="1"/>
          </p:cNvSpPr>
          <p:nvPr>
            <p:ph type="hdr" sz="quarter" idx="11"/>
          </p:nvPr>
        </p:nvSpPr>
        <p:spPr/>
        <p:txBody>
          <a:bodyPr/>
          <a:lstStyle/>
          <a:p>
            <a:endParaRPr lang="de-DE" dirty="0"/>
          </a:p>
        </p:txBody>
      </p:sp>
    </p:spTree>
    <p:extLst>
      <p:ext uri="{BB962C8B-B14F-4D97-AF65-F5344CB8AC3E}">
        <p14:creationId xmlns:p14="http://schemas.microsoft.com/office/powerpoint/2010/main" val="1624317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9" name="Bildplatzhalter 8"/>
          <p:cNvSpPr>
            <a:spLocks noGrp="1"/>
          </p:cNvSpPr>
          <p:nvPr>
            <p:ph type="pic" sz="quarter" idx="13" hasCustomPrompt="1"/>
          </p:nvPr>
        </p:nvSpPr>
        <p:spPr>
          <a:xfrm>
            <a:off x="0" y="1131888"/>
            <a:ext cx="9144000" cy="3779837"/>
          </a:xfrm>
        </p:spPr>
        <p:txBody>
          <a:bodyPr lIns="0" tIns="504000" anchor="ctr" anchorCtr="0">
            <a:normAutofit/>
          </a:bodyPr>
          <a:lstStyle>
            <a:lvl1pPr algn="ctr">
              <a:defRPr sz="800">
                <a:solidFill>
                  <a:schemeClr val="tx1"/>
                </a:solidFill>
              </a:defRPr>
            </a:lvl1pPr>
          </a:lstStyle>
          <a:p>
            <a:r>
              <a:rPr lang="de-DE" dirty="0" smtClean="0"/>
              <a:t>Bild einfügen.</a:t>
            </a:r>
          </a:p>
          <a:p>
            <a:r>
              <a:rPr lang="de-DE" dirty="0" smtClean="0"/>
              <a:t>Bitte auf das Symbol klicken!</a:t>
            </a:r>
            <a:endParaRPr lang="de-DE" dirty="0"/>
          </a:p>
        </p:txBody>
      </p:sp>
      <p:sp>
        <p:nvSpPr>
          <p:cNvPr id="7" name="Diagonal liegende Ecken des Rechtecks schneiden 6"/>
          <p:cNvSpPr/>
          <p:nvPr userDrawn="1"/>
        </p:nvSpPr>
        <p:spPr>
          <a:xfrm>
            <a:off x="3851904" y="336550"/>
            <a:ext cx="5292096" cy="1584000"/>
          </a:xfrm>
          <a:prstGeom prst="snip2DiagRect">
            <a:avLst>
              <a:gd name="adj1" fmla="val 10951"/>
              <a:gd name="adj2" fmla="val 0"/>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ctrTitle" hasCustomPrompt="1"/>
          </p:nvPr>
        </p:nvSpPr>
        <p:spPr>
          <a:xfrm>
            <a:off x="4284000" y="336550"/>
            <a:ext cx="4428000" cy="1584000"/>
          </a:xfrm>
          <a:prstGeom prst="rect">
            <a:avLst/>
          </a:prstGeom>
        </p:spPr>
        <p:txBody>
          <a:bodyPr anchor="ctr" anchorCtr="0"/>
          <a:lstStyle>
            <a:lvl1pPr>
              <a:defRPr/>
            </a:lvl1pPr>
          </a:lstStyle>
          <a:p>
            <a:r>
              <a:rPr lang="de-DE" dirty="0" smtClean="0"/>
              <a:t>Titelmasterformat durch Klicken bearbeiten                         </a:t>
            </a:r>
            <a:endParaRPr lang="de-DE" dirty="0"/>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09396" y="4986904"/>
            <a:ext cx="2913560" cy="94466"/>
          </a:xfrm>
          <a:prstGeom prst="rect">
            <a:avLst/>
          </a:prstGeom>
        </p:spPr>
      </p:pic>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Tree>
    <p:extLst>
      <p:ext uri="{BB962C8B-B14F-4D97-AF65-F5344CB8AC3E}">
        <p14:creationId xmlns:p14="http://schemas.microsoft.com/office/powerpoint/2010/main" val="30946506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el-Teaser 2  Farbe 3">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tx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solidFill>
            <a:schemeClr val="bg1">
              <a:alpha val="90000"/>
            </a:schemeClr>
          </a:solidFill>
          <a:ln w="38100" cmpd="sng">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a:xfrm>
            <a:off x="720000" y="1187999"/>
            <a:ext cx="3492000" cy="792000"/>
          </a:xfrm>
          <a:prstGeom prst="rect">
            <a:avLst/>
          </a:prstGeom>
        </p:spPr>
        <p:txBody>
          <a:bodyPr/>
          <a:lstStyle>
            <a:lvl1pPr>
              <a:defRPr>
                <a:solidFill>
                  <a:schemeClr val="tx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a:xfrm>
            <a:off x="720000" y="972000"/>
            <a:ext cx="3492000" cy="216000"/>
          </a:xfrm>
          <a:prstGeom prst="rect">
            <a:avLst/>
          </a:prstGeom>
        </p:spPr>
        <p:txBody>
          <a:bodyPr/>
          <a:lstStyle>
            <a:lvl1pPr>
              <a:defRPr>
                <a:solidFill>
                  <a:schemeClr val="tx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39232518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halt 2-spaltig">
    <p:spTree>
      <p:nvGrpSpPr>
        <p:cNvPr id="1" name=""/>
        <p:cNvGrpSpPr/>
        <p:nvPr/>
      </p:nvGrpSpPr>
      <p:grpSpPr>
        <a:xfrm>
          <a:off x="0" y="0"/>
          <a:ext cx="0" cy="0"/>
          <a:chOff x="0" y="0"/>
          <a:chExt cx="0" cy="0"/>
        </a:xfrm>
      </p:grpSpPr>
      <p:sp>
        <p:nvSpPr>
          <p:cNvPr id="2" name="Titel 1"/>
          <p:cNvSpPr>
            <a:spLocks noGrp="1"/>
          </p:cNvSpPr>
          <p:nvPr>
            <p:ph type="title"/>
          </p:nvPr>
        </p:nvSpPr>
        <p:spPr>
          <a:xfrm>
            <a:off x="431800" y="681038"/>
            <a:ext cx="8280400" cy="720725"/>
          </a:xfrm>
          <a:prstGeom prst="rect">
            <a:avLst/>
          </a:prstGeom>
        </p:spPr>
        <p:txBody>
          <a:bodyPr/>
          <a:lstStyle/>
          <a:p>
            <a:r>
              <a:rPr lang="de-DE" smtClean="0"/>
              <a:t>Titelmasterformat durch Klicken bearbeiten</a:t>
            </a:r>
            <a:endParaRPr lang="de-DE" dirty="0"/>
          </a:p>
        </p:txBody>
      </p:sp>
      <p:sp>
        <p:nvSpPr>
          <p:cNvPr id="5" name="Datumsplatzhalter 4"/>
          <p:cNvSpPr>
            <a:spLocks noGrp="1"/>
          </p:cNvSpPr>
          <p:nvPr>
            <p:ph type="dt" sz="half" idx="10"/>
          </p:nvPr>
        </p:nvSpPr>
        <p:spPr>
          <a:xfrm>
            <a:off x="4643438" y="336550"/>
            <a:ext cx="720000" cy="216000"/>
          </a:xfrm>
          <a:prstGeom prst="rect">
            <a:avLst/>
          </a:prstGeom>
        </p:spPr>
        <p:txBody>
          <a:bodyPr/>
          <a:lstStyle/>
          <a:p>
            <a:endParaRPr lang="de-DE" dirty="0"/>
          </a:p>
        </p:txBody>
      </p:sp>
      <p:sp>
        <p:nvSpPr>
          <p:cNvPr id="6" name="Fußzeilenplatzhalter 5"/>
          <p:cNvSpPr>
            <a:spLocks noGrp="1"/>
          </p:cNvSpPr>
          <p:nvPr>
            <p:ph type="ftr" sz="quarter" idx="11"/>
          </p:nvPr>
        </p:nvSpPr>
        <p:spPr>
          <a:xfrm>
            <a:off x="5363999" y="338400"/>
            <a:ext cx="3348000" cy="216000"/>
          </a:xfrm>
          <a:prstGeom prst="rect">
            <a:avLst/>
          </a:prstGeom>
        </p:spPr>
        <p:txBody>
          <a:bodyPr/>
          <a:lstStyle/>
          <a:p>
            <a:endParaRPr lang="de-DE" dirty="0"/>
          </a:p>
        </p:txBody>
      </p:sp>
      <p:sp>
        <p:nvSpPr>
          <p:cNvPr id="7" name="Foliennummernplatzhalter 6"/>
          <p:cNvSpPr>
            <a:spLocks noGrp="1"/>
          </p:cNvSpPr>
          <p:nvPr>
            <p:ph type="sldNum" sz="quarter" idx="12"/>
          </p:nvPr>
        </p:nvSpPr>
        <p:spPr>
          <a:xfrm>
            <a:off x="8208000" y="4932000"/>
            <a:ext cx="504000" cy="216000"/>
          </a:xfrm>
          <a:prstGeom prst="rect">
            <a:avLst/>
          </a:prstGeom>
        </p:spPr>
        <p:txBody>
          <a:bodyPr/>
          <a:lstStyle/>
          <a:p>
            <a:fld id="{DDE51A64-9E4F-429A-8143-D73DC17DA924}" type="slidenum">
              <a:rPr lang="de-DE" smtClean="0"/>
              <a:t>‹Nr.›</a:t>
            </a:fld>
            <a:endParaRPr lang="de-DE"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
        <p:nvSpPr>
          <p:cNvPr id="10" name="Inhaltsplatzhalter 9"/>
          <p:cNvSpPr>
            <a:spLocks noGrp="1"/>
          </p:cNvSpPr>
          <p:nvPr>
            <p:ph sz="quarter" idx="13"/>
          </p:nvPr>
        </p:nvSpPr>
        <p:spPr>
          <a:xfrm>
            <a:off x="431800" y="1581150"/>
            <a:ext cx="4068763"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Inhaltsplatzhalter 11"/>
          <p:cNvSpPr>
            <a:spLocks noGrp="1"/>
          </p:cNvSpPr>
          <p:nvPr>
            <p:ph sz="quarter" idx="14"/>
          </p:nvPr>
        </p:nvSpPr>
        <p:spPr>
          <a:xfrm>
            <a:off x="4643438" y="1581150"/>
            <a:ext cx="4068762"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233818469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halt 1-spaltig">
    <p:spTree>
      <p:nvGrpSpPr>
        <p:cNvPr id="1" name=""/>
        <p:cNvGrpSpPr/>
        <p:nvPr/>
      </p:nvGrpSpPr>
      <p:grpSpPr>
        <a:xfrm>
          <a:off x="0" y="0"/>
          <a:ext cx="0" cy="0"/>
          <a:chOff x="0" y="0"/>
          <a:chExt cx="0" cy="0"/>
        </a:xfrm>
      </p:grpSpPr>
      <p:sp>
        <p:nvSpPr>
          <p:cNvPr id="2" name="Titel 1"/>
          <p:cNvSpPr>
            <a:spLocks noGrp="1"/>
          </p:cNvSpPr>
          <p:nvPr>
            <p:ph type="title"/>
          </p:nvPr>
        </p:nvSpPr>
        <p:spPr>
          <a:xfrm>
            <a:off x="431800" y="681038"/>
            <a:ext cx="8280400" cy="720725"/>
          </a:xfrm>
          <a:prstGeom prst="rect">
            <a:avLst/>
          </a:prstGeom>
        </p:spPr>
        <p:txBody>
          <a:bodyPr/>
          <a:lstStyle/>
          <a:p>
            <a:r>
              <a:rPr lang="de-DE" smtClean="0"/>
              <a:t>Titelmasterformat durch Klicken bearbeiten</a:t>
            </a:r>
            <a:endParaRPr lang="de-DE" dirty="0"/>
          </a:p>
        </p:txBody>
      </p:sp>
      <p:sp>
        <p:nvSpPr>
          <p:cNvPr id="5" name="Datumsplatzhalter 4"/>
          <p:cNvSpPr>
            <a:spLocks noGrp="1"/>
          </p:cNvSpPr>
          <p:nvPr>
            <p:ph type="dt" sz="half" idx="10"/>
          </p:nvPr>
        </p:nvSpPr>
        <p:spPr>
          <a:xfrm>
            <a:off x="4643438" y="336550"/>
            <a:ext cx="720000" cy="216000"/>
          </a:xfrm>
          <a:prstGeom prst="rect">
            <a:avLst/>
          </a:prstGeom>
        </p:spPr>
        <p:txBody>
          <a:bodyPr/>
          <a:lstStyle/>
          <a:p>
            <a:endParaRPr lang="de-DE" dirty="0"/>
          </a:p>
        </p:txBody>
      </p:sp>
      <p:sp>
        <p:nvSpPr>
          <p:cNvPr id="6" name="Fußzeilenplatzhalter 5"/>
          <p:cNvSpPr>
            <a:spLocks noGrp="1"/>
          </p:cNvSpPr>
          <p:nvPr>
            <p:ph type="ftr" sz="quarter" idx="11"/>
          </p:nvPr>
        </p:nvSpPr>
        <p:spPr>
          <a:xfrm>
            <a:off x="5363999" y="338400"/>
            <a:ext cx="3348000" cy="216000"/>
          </a:xfrm>
          <a:prstGeom prst="rect">
            <a:avLst/>
          </a:prstGeom>
        </p:spPr>
        <p:txBody>
          <a:bodyPr/>
          <a:lstStyle/>
          <a:p>
            <a:endParaRPr lang="de-DE" dirty="0"/>
          </a:p>
        </p:txBody>
      </p:sp>
      <p:sp>
        <p:nvSpPr>
          <p:cNvPr id="7" name="Foliennummernplatzhalter 6"/>
          <p:cNvSpPr>
            <a:spLocks noGrp="1"/>
          </p:cNvSpPr>
          <p:nvPr>
            <p:ph type="sldNum" sz="quarter" idx="12"/>
          </p:nvPr>
        </p:nvSpPr>
        <p:spPr>
          <a:xfrm>
            <a:off x="8208000" y="4932000"/>
            <a:ext cx="504000" cy="216000"/>
          </a:xfrm>
          <a:prstGeom prst="rect">
            <a:avLst/>
          </a:prstGeom>
        </p:spPr>
        <p:txBody>
          <a:bodyPr/>
          <a:lstStyle/>
          <a:p>
            <a:fld id="{DDE51A64-9E4F-429A-8143-D73DC17DA924}" type="slidenum">
              <a:rPr lang="de-DE" smtClean="0"/>
              <a:t>‹Nr.›</a:t>
            </a:fld>
            <a:endParaRPr lang="de-DE"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
        <p:nvSpPr>
          <p:cNvPr id="10" name="Inhaltsplatzhalter 9"/>
          <p:cNvSpPr>
            <a:spLocks noGrp="1"/>
          </p:cNvSpPr>
          <p:nvPr>
            <p:ph sz="quarter" idx="13"/>
          </p:nvPr>
        </p:nvSpPr>
        <p:spPr>
          <a:xfrm>
            <a:off x="431800" y="1581150"/>
            <a:ext cx="8280400"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148730970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halt 2-spaltig: Bild im Hintergrund">
    <p:spTree>
      <p:nvGrpSpPr>
        <p:cNvPr id="1" name=""/>
        <p:cNvGrpSpPr/>
        <p:nvPr/>
      </p:nvGrpSpPr>
      <p:grpSpPr>
        <a:xfrm>
          <a:off x="0" y="0"/>
          <a:ext cx="0" cy="0"/>
          <a:chOff x="0" y="0"/>
          <a:chExt cx="0" cy="0"/>
        </a:xfrm>
      </p:grpSpPr>
      <p:sp>
        <p:nvSpPr>
          <p:cNvPr id="9" name="Bildplatzhalter 8"/>
          <p:cNvSpPr>
            <a:spLocks noGrp="1"/>
          </p:cNvSpPr>
          <p:nvPr>
            <p:ph type="pic" sz="quarter" idx="15" hasCustomPrompt="1"/>
          </p:nvPr>
        </p:nvSpPr>
        <p:spPr>
          <a:xfrm>
            <a:off x="0" y="0"/>
            <a:ext cx="9144000" cy="5143500"/>
          </a:xfrm>
          <a:solidFill>
            <a:schemeClr val="accent6"/>
          </a:solidFill>
        </p:spPr>
        <p:txBody>
          <a:bodyPr tIns="2700000">
            <a:normAutofit/>
          </a:bodyPr>
          <a:lstStyle>
            <a:lvl1pPr algn="ctr">
              <a:tabLst>
                <a:tab pos="2513013" algn="l"/>
              </a:tabLst>
              <a:defRPr sz="800" baseline="0">
                <a:solidFill>
                  <a:schemeClr val="tx1"/>
                </a:solidFill>
              </a:defRPr>
            </a:lvl1pPr>
          </a:lstStyle>
          <a:p>
            <a:r>
              <a:rPr lang="de-DE" dirty="0" smtClean="0"/>
              <a:t>Bild einfügen.</a:t>
            </a:r>
          </a:p>
          <a:p>
            <a:r>
              <a:rPr lang="de-DE" dirty="0" smtClean="0"/>
              <a:t>Bitte auf Symbol klicken!</a:t>
            </a:r>
            <a:endParaRPr lang="de-DE" dirty="0"/>
          </a:p>
        </p:txBody>
      </p:sp>
      <p:sp>
        <p:nvSpPr>
          <p:cNvPr id="2" name="Titel 1"/>
          <p:cNvSpPr>
            <a:spLocks noGrp="1"/>
          </p:cNvSpPr>
          <p:nvPr>
            <p:ph type="title"/>
          </p:nvPr>
        </p:nvSpPr>
        <p:spPr>
          <a:xfrm>
            <a:off x="431800" y="681038"/>
            <a:ext cx="8280400" cy="720725"/>
          </a:xfrm>
          <a:prstGeom prst="rect">
            <a:avLst/>
          </a:prstGeom>
        </p:spPr>
        <p:txBody>
          <a:bodyPr/>
          <a:lstStyle/>
          <a:p>
            <a:r>
              <a:rPr lang="de-DE" smtClean="0"/>
              <a:t>Titelmasterformat durch Klicken bearbeiten</a:t>
            </a:r>
            <a:endParaRPr lang="de-DE" dirty="0"/>
          </a:p>
        </p:txBody>
      </p:sp>
      <p:sp>
        <p:nvSpPr>
          <p:cNvPr id="5" name="Datumsplatzhalter 4"/>
          <p:cNvSpPr>
            <a:spLocks noGrp="1"/>
          </p:cNvSpPr>
          <p:nvPr>
            <p:ph type="dt" sz="half" idx="10"/>
          </p:nvPr>
        </p:nvSpPr>
        <p:spPr>
          <a:xfrm>
            <a:off x="4643438" y="336550"/>
            <a:ext cx="720000" cy="216000"/>
          </a:xfrm>
          <a:prstGeom prst="rect">
            <a:avLst/>
          </a:prstGeom>
        </p:spPr>
        <p:txBody>
          <a:bodyPr/>
          <a:lstStyle/>
          <a:p>
            <a:endParaRPr lang="de-DE" dirty="0"/>
          </a:p>
        </p:txBody>
      </p:sp>
      <p:sp>
        <p:nvSpPr>
          <p:cNvPr id="6" name="Fußzeilenplatzhalter 5"/>
          <p:cNvSpPr>
            <a:spLocks noGrp="1"/>
          </p:cNvSpPr>
          <p:nvPr>
            <p:ph type="ftr" sz="quarter" idx="11"/>
          </p:nvPr>
        </p:nvSpPr>
        <p:spPr>
          <a:xfrm>
            <a:off x="5363999" y="338400"/>
            <a:ext cx="3348000" cy="216000"/>
          </a:xfrm>
          <a:prstGeom prst="rect">
            <a:avLst/>
          </a:prstGeom>
        </p:spPr>
        <p:txBody>
          <a:bodyPr/>
          <a:lstStyle/>
          <a:p>
            <a:endParaRPr lang="de-DE" dirty="0"/>
          </a:p>
        </p:txBody>
      </p:sp>
      <p:sp>
        <p:nvSpPr>
          <p:cNvPr id="7" name="Foliennummernplatzhalter 6"/>
          <p:cNvSpPr>
            <a:spLocks noGrp="1"/>
          </p:cNvSpPr>
          <p:nvPr>
            <p:ph type="sldNum" sz="quarter" idx="12"/>
          </p:nvPr>
        </p:nvSpPr>
        <p:spPr>
          <a:xfrm>
            <a:off x="8208000" y="4932000"/>
            <a:ext cx="504000" cy="216000"/>
          </a:xfrm>
          <a:prstGeom prst="rect">
            <a:avLst/>
          </a:prstGeom>
        </p:spPr>
        <p:txBody>
          <a:bodyPr/>
          <a:lstStyle/>
          <a:p>
            <a:fld id="{DDE51A64-9E4F-429A-8143-D73DC17DA924}" type="slidenum">
              <a:rPr lang="de-DE" smtClean="0"/>
              <a:t>‹Nr.›</a:t>
            </a:fld>
            <a:endParaRPr lang="de-DE"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
        <p:nvSpPr>
          <p:cNvPr id="10" name="Inhaltsplatzhalter 9"/>
          <p:cNvSpPr>
            <a:spLocks noGrp="1"/>
          </p:cNvSpPr>
          <p:nvPr>
            <p:ph sz="quarter" idx="13"/>
          </p:nvPr>
        </p:nvSpPr>
        <p:spPr>
          <a:xfrm>
            <a:off x="431800" y="1581150"/>
            <a:ext cx="4068763"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
        <p:nvSpPr>
          <p:cNvPr id="12" name="Inhaltsplatzhalter 11"/>
          <p:cNvSpPr>
            <a:spLocks noGrp="1"/>
          </p:cNvSpPr>
          <p:nvPr>
            <p:ph sz="quarter" idx="14"/>
          </p:nvPr>
        </p:nvSpPr>
        <p:spPr>
          <a:xfrm>
            <a:off x="4643438" y="1581150"/>
            <a:ext cx="4068762"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5748703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alt 1-spaltig: Bild im Hintergrund">
    <p:spTree>
      <p:nvGrpSpPr>
        <p:cNvPr id="1" name=""/>
        <p:cNvGrpSpPr/>
        <p:nvPr/>
      </p:nvGrpSpPr>
      <p:grpSpPr>
        <a:xfrm>
          <a:off x="0" y="0"/>
          <a:ext cx="0" cy="0"/>
          <a:chOff x="0" y="0"/>
          <a:chExt cx="0" cy="0"/>
        </a:xfrm>
      </p:grpSpPr>
      <p:sp>
        <p:nvSpPr>
          <p:cNvPr id="9" name="Bildplatzhalter 8"/>
          <p:cNvSpPr>
            <a:spLocks noGrp="1"/>
          </p:cNvSpPr>
          <p:nvPr>
            <p:ph type="pic" sz="quarter" idx="15" hasCustomPrompt="1"/>
          </p:nvPr>
        </p:nvSpPr>
        <p:spPr>
          <a:xfrm>
            <a:off x="0" y="0"/>
            <a:ext cx="9144000" cy="5143500"/>
          </a:xfrm>
          <a:solidFill>
            <a:schemeClr val="accent6"/>
          </a:solidFill>
        </p:spPr>
        <p:txBody>
          <a:bodyPr tIns="2700000">
            <a:normAutofit/>
          </a:bodyPr>
          <a:lstStyle>
            <a:lvl1pPr algn="ctr">
              <a:tabLst>
                <a:tab pos="2513013" algn="l"/>
              </a:tabLst>
              <a:defRPr sz="800" baseline="0">
                <a:solidFill>
                  <a:schemeClr val="tx1"/>
                </a:solidFill>
              </a:defRPr>
            </a:lvl1pPr>
          </a:lstStyle>
          <a:p>
            <a:r>
              <a:rPr lang="de-DE" dirty="0" smtClean="0"/>
              <a:t>Bild einfügen.</a:t>
            </a:r>
          </a:p>
          <a:p>
            <a:r>
              <a:rPr lang="de-DE" dirty="0" smtClean="0"/>
              <a:t>Bitte auf Symbol klicken!</a:t>
            </a:r>
            <a:endParaRPr lang="de-DE" dirty="0"/>
          </a:p>
        </p:txBody>
      </p:sp>
      <p:sp>
        <p:nvSpPr>
          <p:cNvPr id="2" name="Titel 1"/>
          <p:cNvSpPr>
            <a:spLocks noGrp="1"/>
          </p:cNvSpPr>
          <p:nvPr>
            <p:ph type="title"/>
          </p:nvPr>
        </p:nvSpPr>
        <p:spPr>
          <a:xfrm>
            <a:off x="431800" y="681038"/>
            <a:ext cx="8280400" cy="720725"/>
          </a:xfrm>
          <a:prstGeom prst="rect">
            <a:avLst/>
          </a:prstGeom>
        </p:spPr>
        <p:txBody>
          <a:bodyPr/>
          <a:lstStyle/>
          <a:p>
            <a:r>
              <a:rPr lang="de-DE" smtClean="0"/>
              <a:t>Titelmasterformat durch Klicken bearbeiten</a:t>
            </a:r>
            <a:endParaRPr lang="de-DE" dirty="0"/>
          </a:p>
        </p:txBody>
      </p:sp>
      <p:sp>
        <p:nvSpPr>
          <p:cNvPr id="5" name="Datumsplatzhalter 4"/>
          <p:cNvSpPr>
            <a:spLocks noGrp="1"/>
          </p:cNvSpPr>
          <p:nvPr>
            <p:ph type="dt" sz="half" idx="10"/>
          </p:nvPr>
        </p:nvSpPr>
        <p:spPr>
          <a:xfrm>
            <a:off x="4643438" y="336550"/>
            <a:ext cx="720000" cy="216000"/>
          </a:xfrm>
          <a:prstGeom prst="rect">
            <a:avLst/>
          </a:prstGeom>
        </p:spPr>
        <p:txBody>
          <a:bodyPr/>
          <a:lstStyle/>
          <a:p>
            <a:endParaRPr lang="de-DE" dirty="0"/>
          </a:p>
        </p:txBody>
      </p:sp>
      <p:sp>
        <p:nvSpPr>
          <p:cNvPr id="6" name="Fußzeilenplatzhalter 5"/>
          <p:cNvSpPr>
            <a:spLocks noGrp="1"/>
          </p:cNvSpPr>
          <p:nvPr>
            <p:ph type="ftr" sz="quarter" idx="11"/>
          </p:nvPr>
        </p:nvSpPr>
        <p:spPr>
          <a:xfrm>
            <a:off x="5363999" y="338400"/>
            <a:ext cx="3348000" cy="216000"/>
          </a:xfrm>
          <a:prstGeom prst="rect">
            <a:avLst/>
          </a:prstGeom>
        </p:spPr>
        <p:txBody>
          <a:bodyPr/>
          <a:lstStyle/>
          <a:p>
            <a:endParaRPr lang="de-DE" dirty="0"/>
          </a:p>
        </p:txBody>
      </p:sp>
      <p:sp>
        <p:nvSpPr>
          <p:cNvPr id="7" name="Foliennummernplatzhalter 6"/>
          <p:cNvSpPr>
            <a:spLocks noGrp="1"/>
          </p:cNvSpPr>
          <p:nvPr>
            <p:ph type="sldNum" sz="quarter" idx="12"/>
          </p:nvPr>
        </p:nvSpPr>
        <p:spPr>
          <a:xfrm>
            <a:off x="8208000" y="4932000"/>
            <a:ext cx="504000" cy="216000"/>
          </a:xfrm>
          <a:prstGeom prst="rect">
            <a:avLst/>
          </a:prstGeom>
        </p:spPr>
        <p:txBody>
          <a:bodyPr/>
          <a:lstStyle/>
          <a:p>
            <a:fld id="{DDE51A64-9E4F-429A-8143-D73DC17DA924}" type="slidenum">
              <a:rPr lang="de-DE" smtClean="0"/>
              <a:t>‹Nr.›</a:t>
            </a:fld>
            <a:endParaRPr lang="de-DE" dirty="0"/>
          </a:p>
        </p:txBody>
      </p:sp>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
        <p:nvSpPr>
          <p:cNvPr id="10" name="Inhaltsplatzhalter 9"/>
          <p:cNvSpPr>
            <a:spLocks noGrp="1"/>
          </p:cNvSpPr>
          <p:nvPr>
            <p:ph sz="quarter" idx="13"/>
          </p:nvPr>
        </p:nvSpPr>
        <p:spPr>
          <a:xfrm>
            <a:off x="431800" y="1581150"/>
            <a:ext cx="8280400" cy="333057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dirty="0"/>
          </a:p>
        </p:txBody>
      </p:sp>
    </p:spTree>
    <p:extLst>
      <p:ext uri="{BB962C8B-B14F-4D97-AF65-F5344CB8AC3E}">
        <p14:creationId xmlns:p14="http://schemas.microsoft.com/office/powerpoint/2010/main" val="31165252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bschluss Adresse">
    <p:spTree>
      <p:nvGrpSpPr>
        <p:cNvPr id="1" name=""/>
        <p:cNvGrpSpPr/>
        <p:nvPr/>
      </p:nvGrpSpPr>
      <p:grpSpPr>
        <a:xfrm>
          <a:off x="0" y="0"/>
          <a:ext cx="0" cy="0"/>
          <a:chOff x="0" y="0"/>
          <a:chExt cx="0" cy="0"/>
        </a:xfrm>
      </p:grpSpPr>
      <p:pic>
        <p:nvPicPr>
          <p:cNvPr id="8" name="Grafi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8831" y="167572"/>
            <a:ext cx="1235634" cy="205745"/>
          </a:xfrm>
          <a:prstGeom prst="rect">
            <a:avLst/>
          </a:prstGeom>
        </p:spPr>
      </p:pic>
      <p:sp>
        <p:nvSpPr>
          <p:cNvPr id="4" name="Textplatzhalter 3"/>
          <p:cNvSpPr>
            <a:spLocks noGrp="1"/>
          </p:cNvSpPr>
          <p:nvPr>
            <p:ph type="body" sz="quarter" idx="13" hasCustomPrompt="1"/>
          </p:nvPr>
        </p:nvSpPr>
        <p:spPr>
          <a:xfrm>
            <a:off x="3875656" y="1574133"/>
            <a:ext cx="4068763" cy="360363"/>
          </a:xfrm>
        </p:spPr>
        <p:txBody>
          <a:bodyPr/>
          <a:lstStyle>
            <a:lvl1pPr>
              <a:defRPr sz="1100" b="1">
                <a:solidFill>
                  <a:schemeClr val="tx1"/>
                </a:solidFill>
              </a:defRPr>
            </a:lvl1pPr>
          </a:lstStyle>
          <a:p>
            <a:pPr lvl="0"/>
            <a:r>
              <a:rPr lang="de-DE" dirty="0" smtClean="0"/>
              <a:t>KONTAKT</a:t>
            </a:r>
            <a:endParaRPr lang="de-DE" dirty="0"/>
          </a:p>
        </p:txBody>
      </p:sp>
      <p:sp>
        <p:nvSpPr>
          <p:cNvPr id="17" name="Textplatzhalter 16"/>
          <p:cNvSpPr>
            <a:spLocks noGrp="1"/>
          </p:cNvSpPr>
          <p:nvPr>
            <p:ph type="body" sz="quarter" idx="14" hasCustomPrompt="1"/>
          </p:nvPr>
        </p:nvSpPr>
        <p:spPr>
          <a:xfrm>
            <a:off x="3875656" y="1932531"/>
            <a:ext cx="4068763" cy="2412000"/>
          </a:xfrm>
        </p:spPr>
        <p:txBody>
          <a:bodyPr/>
          <a:lstStyle>
            <a:lvl1pPr>
              <a:spcAft>
                <a:spcPts val="0"/>
              </a:spcAft>
              <a:defRPr sz="1200" b="1" baseline="0">
                <a:solidFill>
                  <a:schemeClr val="tx1"/>
                </a:solidFill>
              </a:defRPr>
            </a:lvl1pPr>
            <a:lvl2pPr marL="0" indent="0">
              <a:spcAft>
                <a:spcPts val="0"/>
              </a:spcAft>
              <a:buNone/>
              <a:defRPr sz="1200"/>
            </a:lvl2pPr>
          </a:lstStyle>
          <a:p>
            <a:pPr lvl="0"/>
            <a:r>
              <a:rPr lang="de-DE" dirty="0" smtClean="0"/>
              <a:t>Südwestmetall</a:t>
            </a:r>
          </a:p>
          <a:p>
            <a:pPr lvl="1"/>
            <a:r>
              <a:rPr lang="de-DE" dirty="0" smtClean="0"/>
              <a:t>Verband der Metall- und Elektroindustrie</a:t>
            </a:r>
          </a:p>
          <a:p>
            <a:pPr lvl="1"/>
            <a:r>
              <a:rPr lang="de-DE" dirty="0" smtClean="0"/>
              <a:t>Baden-Württemberg e.V.</a:t>
            </a:r>
          </a:p>
          <a:p>
            <a:pPr lvl="1"/>
            <a:endParaRPr lang="de-DE" dirty="0" smtClean="0"/>
          </a:p>
          <a:p>
            <a:pPr lvl="1"/>
            <a:r>
              <a:rPr lang="de-DE" dirty="0" err="1" smtClean="0"/>
              <a:t>Türlenstraße</a:t>
            </a:r>
            <a:r>
              <a:rPr lang="de-DE" dirty="0" smtClean="0"/>
              <a:t> 2</a:t>
            </a:r>
          </a:p>
          <a:p>
            <a:pPr lvl="1"/>
            <a:r>
              <a:rPr lang="de-DE" dirty="0" smtClean="0"/>
              <a:t>70191 Stuttgart</a:t>
            </a:r>
          </a:p>
          <a:p>
            <a:pPr lvl="1"/>
            <a:r>
              <a:rPr lang="de-DE" dirty="0" smtClean="0"/>
              <a:t>+49 (0)711 7682-0</a:t>
            </a:r>
          </a:p>
          <a:p>
            <a:pPr lvl="1"/>
            <a:r>
              <a:rPr lang="de-DE" dirty="0" smtClean="0"/>
              <a:t>info@suedwestmetall.de</a:t>
            </a:r>
          </a:p>
          <a:p>
            <a:pPr lvl="1"/>
            <a:r>
              <a:rPr lang="de-DE" dirty="0" smtClean="0"/>
              <a:t>www.suedwestmetall.de</a:t>
            </a:r>
          </a:p>
          <a:p>
            <a:pPr lvl="1"/>
            <a:endParaRPr lang="de-DE" dirty="0" smtClean="0"/>
          </a:p>
          <a:p>
            <a:pPr lvl="1"/>
            <a:r>
              <a:rPr lang="de-DE" dirty="0" smtClean="0"/>
              <a:t>      www.facebook.de/suedwestmetall</a:t>
            </a:r>
          </a:p>
          <a:p>
            <a:pPr lvl="1"/>
            <a:r>
              <a:rPr lang="de-DE" dirty="0" smtClean="0"/>
              <a:t>      @</a:t>
            </a:r>
            <a:r>
              <a:rPr lang="de-DE" dirty="0" err="1" smtClean="0"/>
              <a:t>suedwestmetall</a:t>
            </a:r>
            <a:endParaRPr lang="de-DE" dirty="0" smtClean="0"/>
          </a:p>
        </p:txBody>
      </p:sp>
      <p:pic>
        <p:nvPicPr>
          <p:cNvPr id="18" name="Grafik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76098" y="3978732"/>
            <a:ext cx="138073" cy="138073"/>
          </a:xfrm>
          <a:prstGeom prst="rect">
            <a:avLst/>
          </a:prstGeom>
        </p:spPr>
      </p:pic>
      <p:pic>
        <p:nvPicPr>
          <p:cNvPr id="19" name="Grafik 1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76098" y="3794664"/>
            <a:ext cx="138073" cy="138073"/>
          </a:xfrm>
          <a:prstGeom prst="rect">
            <a:avLst/>
          </a:prstGeom>
        </p:spPr>
      </p:pic>
      <p:pic>
        <p:nvPicPr>
          <p:cNvPr id="21" name="Grafik 2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809396" y="4986904"/>
            <a:ext cx="2913560" cy="94466"/>
          </a:xfrm>
          <a:prstGeom prst="rect">
            <a:avLst/>
          </a:prstGeom>
        </p:spPr>
      </p:pic>
    </p:spTree>
    <p:extLst>
      <p:ext uri="{BB962C8B-B14F-4D97-AF65-F5344CB8AC3E}">
        <p14:creationId xmlns:p14="http://schemas.microsoft.com/office/powerpoint/2010/main" val="12357784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Farbe 1">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1"/>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bwMode="white">
          <a:xfrm>
            <a:off x="720000" y="2571750"/>
            <a:ext cx="2411808" cy="1890252"/>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
        <p:nvSpPr>
          <p:cNvPr id="9" name="Inhaltsplatzhalter 2"/>
          <p:cNvSpPr>
            <a:spLocks noGrp="1"/>
          </p:cNvSpPr>
          <p:nvPr>
            <p:ph idx="14" hasCustomPrompt="1"/>
          </p:nvPr>
        </p:nvSpPr>
        <p:spPr bwMode="white">
          <a:xfrm>
            <a:off x="3197911" y="2571750"/>
            <a:ext cx="1014041" cy="1890252"/>
          </a:xfrm>
          <a:prstGeom prst="rect">
            <a:avLst/>
          </a:prstGeom>
        </p:spPr>
        <p:txBody>
          <a:bodyPr/>
          <a:lstStyle>
            <a:lvl1pPr algn="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Seite 01</a:t>
            </a:r>
            <a:endParaRPr lang="de-DE" dirty="0"/>
          </a:p>
        </p:txBody>
      </p:sp>
      <p:sp>
        <p:nvSpPr>
          <p:cNvPr id="12" name="Inhaltsplatzhalter 2"/>
          <p:cNvSpPr>
            <a:spLocks noGrp="1"/>
          </p:cNvSpPr>
          <p:nvPr>
            <p:ph idx="15" hasCustomPrompt="1"/>
          </p:nvPr>
        </p:nvSpPr>
        <p:spPr bwMode="white">
          <a:xfrm>
            <a:off x="720000" y="2232000"/>
            <a:ext cx="2411808" cy="254000"/>
          </a:xfrm>
          <a:prstGeom prst="rect">
            <a:avLst/>
          </a:prstGeom>
        </p:spPr>
        <p:txBody>
          <a:bodyPr/>
          <a:lstStyle>
            <a:lvl1pPr>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Agenda</a:t>
            </a:r>
            <a:endParaRPr lang="de-DE" dirty="0"/>
          </a:p>
        </p:txBody>
      </p:sp>
      <p:cxnSp>
        <p:nvCxnSpPr>
          <p:cNvPr id="7" name="Gerade Verbindung 6"/>
          <p:cNvCxnSpPr/>
          <p:nvPr userDrawn="1"/>
        </p:nvCxnSpPr>
        <p:spPr bwMode="white">
          <a:xfrm>
            <a:off x="720000" y="2484000"/>
            <a:ext cx="34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75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Farbe 2">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bwMode="white">
          <a:xfrm>
            <a:off x="720000" y="2571750"/>
            <a:ext cx="2411808" cy="1890252"/>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
        <p:nvSpPr>
          <p:cNvPr id="9" name="Inhaltsplatzhalter 2"/>
          <p:cNvSpPr>
            <a:spLocks noGrp="1"/>
          </p:cNvSpPr>
          <p:nvPr>
            <p:ph idx="14" hasCustomPrompt="1"/>
          </p:nvPr>
        </p:nvSpPr>
        <p:spPr bwMode="white">
          <a:xfrm>
            <a:off x="3197911" y="2571750"/>
            <a:ext cx="1014041" cy="1890252"/>
          </a:xfrm>
          <a:prstGeom prst="rect">
            <a:avLst/>
          </a:prstGeom>
        </p:spPr>
        <p:txBody>
          <a:bodyPr/>
          <a:lstStyle>
            <a:lvl1pPr algn="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Seite 01</a:t>
            </a:r>
            <a:endParaRPr lang="de-DE" dirty="0"/>
          </a:p>
        </p:txBody>
      </p:sp>
      <p:sp>
        <p:nvSpPr>
          <p:cNvPr id="12" name="Inhaltsplatzhalter 2"/>
          <p:cNvSpPr>
            <a:spLocks noGrp="1"/>
          </p:cNvSpPr>
          <p:nvPr>
            <p:ph idx="15" hasCustomPrompt="1"/>
          </p:nvPr>
        </p:nvSpPr>
        <p:spPr bwMode="white">
          <a:xfrm>
            <a:off x="720000" y="2232000"/>
            <a:ext cx="2411808" cy="254000"/>
          </a:xfrm>
          <a:prstGeom prst="rect">
            <a:avLst/>
          </a:prstGeom>
        </p:spPr>
        <p:txBody>
          <a:bodyPr/>
          <a:lstStyle>
            <a:lvl1pPr>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Agenda</a:t>
            </a:r>
            <a:endParaRPr lang="de-DE" dirty="0"/>
          </a:p>
        </p:txBody>
      </p:sp>
      <p:cxnSp>
        <p:nvCxnSpPr>
          <p:cNvPr id="7" name="Gerade Verbindung 6"/>
          <p:cNvCxnSpPr/>
          <p:nvPr userDrawn="1"/>
        </p:nvCxnSpPr>
        <p:spPr bwMode="white">
          <a:xfrm>
            <a:off x="720000" y="2484000"/>
            <a:ext cx="34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3806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Farbe 3">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tx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3" name="Inhaltsplatzhalter 2"/>
          <p:cNvSpPr>
            <a:spLocks noGrp="1"/>
          </p:cNvSpPr>
          <p:nvPr>
            <p:ph idx="1" hasCustomPrompt="1"/>
          </p:nvPr>
        </p:nvSpPr>
        <p:spPr bwMode="white">
          <a:xfrm>
            <a:off x="720000" y="2571750"/>
            <a:ext cx="2411808" cy="1890252"/>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p>
          <a:p>
            <a:pPr lvl="0"/>
            <a:r>
              <a:rPr lang="de-DE" dirty="0" smtClean="0"/>
              <a:t>Thema</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
        <p:nvSpPr>
          <p:cNvPr id="9" name="Inhaltsplatzhalter 2"/>
          <p:cNvSpPr>
            <a:spLocks noGrp="1"/>
          </p:cNvSpPr>
          <p:nvPr>
            <p:ph idx="14" hasCustomPrompt="1"/>
          </p:nvPr>
        </p:nvSpPr>
        <p:spPr bwMode="white">
          <a:xfrm>
            <a:off x="3197911" y="2571750"/>
            <a:ext cx="1014041" cy="1890252"/>
          </a:xfrm>
          <a:prstGeom prst="rect">
            <a:avLst/>
          </a:prstGeom>
        </p:spPr>
        <p:txBody>
          <a:bodyPr/>
          <a:lstStyle>
            <a:lvl1pPr algn="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Seite 01</a:t>
            </a:r>
            <a:endParaRPr lang="de-DE" dirty="0"/>
          </a:p>
        </p:txBody>
      </p:sp>
      <p:sp>
        <p:nvSpPr>
          <p:cNvPr id="12" name="Inhaltsplatzhalter 2"/>
          <p:cNvSpPr>
            <a:spLocks noGrp="1"/>
          </p:cNvSpPr>
          <p:nvPr>
            <p:ph idx="15" hasCustomPrompt="1"/>
          </p:nvPr>
        </p:nvSpPr>
        <p:spPr bwMode="white">
          <a:xfrm>
            <a:off x="720000" y="2232000"/>
            <a:ext cx="2411808" cy="254000"/>
          </a:xfrm>
          <a:prstGeom prst="rect">
            <a:avLst/>
          </a:prstGeom>
        </p:spPr>
        <p:txBody>
          <a:bodyPr/>
          <a:lstStyle>
            <a:lvl1pPr>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dirty="0" smtClean="0"/>
              <a:t>Agenda</a:t>
            </a:r>
            <a:endParaRPr lang="de-DE" dirty="0"/>
          </a:p>
        </p:txBody>
      </p:sp>
      <p:cxnSp>
        <p:nvCxnSpPr>
          <p:cNvPr id="7" name="Gerade Verbindung 6"/>
          <p:cNvCxnSpPr/>
          <p:nvPr userDrawn="1"/>
        </p:nvCxnSpPr>
        <p:spPr bwMode="white">
          <a:xfrm>
            <a:off x="720000" y="2484000"/>
            <a:ext cx="349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86842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 Kapitel-Teaser Farbe 1">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1"/>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noFill/>
          <a:ln w="38100" cmpd="sng">
            <a:solidFill>
              <a:schemeClr val="bg1"/>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158344177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 Kapitel-Teaser Farbe 2">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noFill/>
          <a:ln w="38100" cmpd="sng">
            <a:solidFill>
              <a:schemeClr val="bg1"/>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7119156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 Kapitel-Teaser Farbe 3">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tx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noFill/>
          <a:ln w="38100" cmpd="sng">
            <a:solidFill>
              <a:schemeClr val="bg1"/>
            </a:solid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bwMode="white">
          <a:xfrm>
            <a:off x="720000" y="1187999"/>
            <a:ext cx="3492000" cy="792000"/>
          </a:xfrm>
          <a:prstGeom prst="rect">
            <a:avLst/>
          </a:prstGeom>
        </p:spPr>
        <p:txBody>
          <a:bodyPr/>
          <a:lstStyle>
            <a:lvl1pPr>
              <a:defRPr>
                <a:solidFill>
                  <a:schemeClr val="bg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bwMode="white">
          <a:xfrm>
            <a:off x="720000" y="972000"/>
            <a:ext cx="3492000" cy="216000"/>
          </a:xfrm>
          <a:prstGeom prst="rect">
            <a:avLst/>
          </a:prstGeom>
        </p:spPr>
        <p:txBody>
          <a:bodyPr/>
          <a:lstStyle>
            <a:lvl1pPr>
              <a:defRPr>
                <a:solidFill>
                  <a:schemeClr val="bg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30288823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apitel-Teaser 2  Farbe 1">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1"/>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solidFill>
            <a:schemeClr val="bg1">
              <a:alpha val="90000"/>
            </a:schemeClr>
          </a:solidFill>
          <a:ln w="38100" cmpd="sng">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a:xfrm>
            <a:off x="720000" y="1187999"/>
            <a:ext cx="3492000" cy="792000"/>
          </a:xfrm>
          <a:prstGeom prst="rect">
            <a:avLst/>
          </a:prstGeom>
        </p:spPr>
        <p:txBody>
          <a:bodyPr/>
          <a:lstStyle>
            <a:lvl1pPr>
              <a:defRPr>
                <a:solidFill>
                  <a:schemeClr val="tx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a:xfrm>
            <a:off x="720000" y="972000"/>
            <a:ext cx="3492000" cy="216000"/>
          </a:xfrm>
          <a:prstGeom prst="rect">
            <a:avLst/>
          </a:prstGeom>
        </p:spPr>
        <p:txBody>
          <a:bodyPr/>
          <a:lstStyle>
            <a:lvl1pPr>
              <a:defRPr>
                <a:solidFill>
                  <a:schemeClr val="tx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42772402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apitel-Teaser 2  Farbe 2">
    <p:spTree>
      <p:nvGrpSpPr>
        <p:cNvPr id="1" name=""/>
        <p:cNvGrpSpPr/>
        <p:nvPr/>
      </p:nvGrpSpPr>
      <p:grpSpPr>
        <a:xfrm>
          <a:off x="0" y="0"/>
          <a:ext cx="0" cy="0"/>
          <a:chOff x="0" y="0"/>
          <a:chExt cx="0" cy="0"/>
        </a:xfrm>
      </p:grpSpPr>
      <p:sp>
        <p:nvSpPr>
          <p:cNvPr id="8" name="Bildplatzhalter 7"/>
          <p:cNvSpPr>
            <a:spLocks noGrp="1"/>
          </p:cNvSpPr>
          <p:nvPr>
            <p:ph type="pic" sz="quarter" idx="13" hasCustomPrompt="1"/>
          </p:nvPr>
        </p:nvSpPr>
        <p:spPr>
          <a:xfrm>
            <a:off x="72000" y="72000"/>
            <a:ext cx="9000000" cy="5000400"/>
          </a:xfrm>
          <a:solidFill>
            <a:schemeClr val="accent2"/>
          </a:solidFill>
        </p:spPr>
        <p:txBody>
          <a:bodyPr wrap="square" lIns="4644000" tIns="0" anchor="ctr" anchorCtr="0">
            <a:normAutofit/>
          </a:bodyPr>
          <a:lstStyle>
            <a:lvl1pPr algn="l">
              <a:defRPr sz="800" baseline="0">
                <a:solidFill>
                  <a:schemeClr val="bg1"/>
                </a:solidFill>
              </a:defRPr>
            </a:lvl1pPr>
          </a:lstStyle>
          <a:p>
            <a:r>
              <a:rPr lang="de-DE" dirty="0" smtClean="0"/>
              <a:t>Bild einfügen.</a:t>
            </a:r>
          </a:p>
          <a:p>
            <a:r>
              <a:rPr lang="de-DE" dirty="0" smtClean="0"/>
              <a:t>Bitte auf Symbol klicken!</a:t>
            </a:r>
            <a:endParaRPr lang="de-DE" dirty="0"/>
          </a:p>
        </p:txBody>
      </p:sp>
      <p:sp>
        <p:nvSpPr>
          <p:cNvPr id="11" name="Diagonal liegende Ecken des Rechtecks schneiden 10"/>
          <p:cNvSpPr/>
          <p:nvPr userDrawn="1"/>
        </p:nvSpPr>
        <p:spPr bwMode="white">
          <a:xfrm>
            <a:off x="431801" y="681037"/>
            <a:ext cx="4068762" cy="1620677"/>
          </a:xfrm>
          <a:prstGeom prst="snip2DiagRect">
            <a:avLst>
              <a:gd name="adj1" fmla="val 11429"/>
              <a:gd name="adj2" fmla="val 0"/>
            </a:avLst>
          </a:prstGeom>
          <a:solidFill>
            <a:schemeClr val="bg1">
              <a:alpha val="90000"/>
            </a:schemeClr>
          </a:solidFill>
          <a:ln w="38100" cmpd="sng">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2" name="Titel 1"/>
          <p:cNvSpPr>
            <a:spLocks noGrp="1"/>
          </p:cNvSpPr>
          <p:nvPr>
            <p:ph type="title"/>
          </p:nvPr>
        </p:nvSpPr>
        <p:spPr>
          <a:xfrm>
            <a:off x="720000" y="1187999"/>
            <a:ext cx="3492000" cy="792000"/>
          </a:xfrm>
          <a:prstGeom prst="rect">
            <a:avLst/>
          </a:prstGeom>
        </p:spPr>
        <p:txBody>
          <a:bodyPr/>
          <a:lstStyle>
            <a:lvl1pPr>
              <a:defRPr>
                <a:solidFill>
                  <a:schemeClr val="tx1"/>
                </a:solidFill>
              </a:defRPr>
            </a:lvl1pPr>
          </a:lstStyle>
          <a:p>
            <a:r>
              <a:rPr lang="de-DE" smtClean="0"/>
              <a:t>Titelmasterformat durch Klicken bearbeiten</a:t>
            </a:r>
            <a:endParaRPr lang="de-DE" dirty="0"/>
          </a:p>
        </p:txBody>
      </p:sp>
      <p:sp>
        <p:nvSpPr>
          <p:cNvPr id="5" name="Fußzeilenplatzhalter 4"/>
          <p:cNvSpPr>
            <a:spLocks noGrp="1"/>
          </p:cNvSpPr>
          <p:nvPr>
            <p:ph type="ftr" sz="quarter" idx="11"/>
          </p:nvPr>
        </p:nvSpPr>
        <p:spPr>
          <a:xfrm>
            <a:off x="720000" y="972000"/>
            <a:ext cx="3492000" cy="216000"/>
          </a:xfrm>
          <a:prstGeom prst="rect">
            <a:avLst/>
          </a:prstGeom>
        </p:spPr>
        <p:txBody>
          <a:bodyPr/>
          <a:lstStyle>
            <a:lvl1pPr>
              <a:defRPr>
                <a:solidFill>
                  <a:schemeClr val="tx1"/>
                </a:solidFill>
              </a:defRPr>
            </a:lvl1pPr>
          </a:lstStyle>
          <a:p>
            <a:endParaRPr lang="de-DE" dirty="0"/>
          </a:p>
        </p:txBody>
      </p:sp>
      <p:sp>
        <p:nvSpPr>
          <p:cNvPr id="6" name="Foliennummernplatzhalter 5"/>
          <p:cNvSpPr>
            <a:spLocks noGrp="1"/>
          </p:cNvSpPr>
          <p:nvPr>
            <p:ph type="sldNum" sz="quarter" idx="12"/>
          </p:nvPr>
        </p:nvSpPr>
        <p:spPr>
          <a:xfrm>
            <a:off x="8208000" y="4932000"/>
            <a:ext cx="504000" cy="216000"/>
          </a:xfrm>
          <a:prstGeom prst="rect">
            <a:avLst/>
          </a:prstGeom>
        </p:spPr>
        <p:txBody>
          <a:bodyPr/>
          <a:lstStyle>
            <a:lvl1pPr>
              <a:defRPr>
                <a:solidFill>
                  <a:schemeClr val="bg1"/>
                </a:solidFill>
              </a:defRPr>
            </a:lvl1pPr>
          </a:lstStyle>
          <a:p>
            <a:fld id="{DDE51A64-9E4F-429A-8143-D73DC17DA924}" type="slidenum">
              <a:rPr lang="de-DE" smtClean="0"/>
              <a:pPr/>
              <a:t>‹Nr.›</a:t>
            </a:fld>
            <a:endParaRPr lang="de-DE" dirty="0"/>
          </a:p>
        </p:txBody>
      </p:sp>
    </p:spTree>
    <p:extLst>
      <p:ext uri="{BB962C8B-B14F-4D97-AF65-F5344CB8AC3E}">
        <p14:creationId xmlns:p14="http://schemas.microsoft.com/office/powerpoint/2010/main" val="329075487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Datumsplatzhalter 7"/>
          <p:cNvSpPr>
            <a:spLocks noGrp="1"/>
          </p:cNvSpPr>
          <p:nvPr>
            <p:ph type="dt" sz="half" idx="2"/>
          </p:nvPr>
        </p:nvSpPr>
        <p:spPr>
          <a:xfrm>
            <a:off x="4643438" y="338138"/>
            <a:ext cx="720000" cy="216000"/>
          </a:xfrm>
          <a:prstGeom prst="rect">
            <a:avLst/>
          </a:prstGeom>
        </p:spPr>
        <p:txBody>
          <a:bodyPr vert="horz" lIns="0" tIns="0" rIns="0" bIns="0" rtlCol="0" anchor="t" anchorCtr="0"/>
          <a:lstStyle>
            <a:lvl1pPr algn="l">
              <a:defRPr sz="800">
                <a:solidFill>
                  <a:schemeClr val="bg2"/>
                </a:solidFill>
                <a:latin typeface="+mn-lt"/>
              </a:defRPr>
            </a:lvl1pPr>
          </a:lstStyle>
          <a:p>
            <a:endParaRPr lang="de-DE" dirty="0"/>
          </a:p>
        </p:txBody>
      </p:sp>
      <p:sp>
        <p:nvSpPr>
          <p:cNvPr id="9" name="Fußzeilenplatzhalter 8"/>
          <p:cNvSpPr>
            <a:spLocks noGrp="1"/>
          </p:cNvSpPr>
          <p:nvPr>
            <p:ph type="ftr" sz="quarter" idx="3"/>
          </p:nvPr>
        </p:nvSpPr>
        <p:spPr>
          <a:xfrm>
            <a:off x="5363180" y="338138"/>
            <a:ext cx="3349019" cy="216000"/>
          </a:xfrm>
          <a:prstGeom prst="rect">
            <a:avLst/>
          </a:prstGeom>
        </p:spPr>
        <p:txBody>
          <a:bodyPr vert="horz" lIns="0" tIns="0" rIns="0" bIns="0" rtlCol="0" anchor="t" anchorCtr="0"/>
          <a:lstStyle>
            <a:lvl1pPr algn="l">
              <a:defRPr sz="800">
                <a:solidFill>
                  <a:schemeClr val="bg2"/>
                </a:solidFill>
                <a:latin typeface="+mn-lt"/>
              </a:defRPr>
            </a:lvl1pPr>
          </a:lstStyle>
          <a:p>
            <a:endParaRPr lang="de-DE" dirty="0"/>
          </a:p>
        </p:txBody>
      </p:sp>
      <p:sp>
        <p:nvSpPr>
          <p:cNvPr id="10" name="Foliennummernplatzhalter 9"/>
          <p:cNvSpPr>
            <a:spLocks noGrp="1"/>
          </p:cNvSpPr>
          <p:nvPr>
            <p:ph type="sldNum" sz="quarter" idx="4"/>
          </p:nvPr>
        </p:nvSpPr>
        <p:spPr>
          <a:xfrm>
            <a:off x="8208000" y="4932000"/>
            <a:ext cx="504000" cy="216000"/>
          </a:xfrm>
          <a:prstGeom prst="rect">
            <a:avLst/>
          </a:prstGeom>
        </p:spPr>
        <p:txBody>
          <a:bodyPr vert="horz" lIns="0" tIns="0" rIns="0" bIns="0" rtlCol="0" anchor="t" anchorCtr="0"/>
          <a:lstStyle>
            <a:lvl1pPr algn="r">
              <a:defRPr sz="800">
                <a:solidFill>
                  <a:schemeClr val="bg2"/>
                </a:solidFill>
                <a:latin typeface="+mn-lt"/>
              </a:defRPr>
            </a:lvl1pPr>
          </a:lstStyle>
          <a:p>
            <a:fld id="{5085244E-7CEC-40A5-805F-2A8C86B303C6}" type="slidenum">
              <a:rPr lang="de-DE" smtClean="0"/>
              <a:pPr/>
              <a:t>‹Nr.›</a:t>
            </a:fld>
            <a:endParaRPr lang="de-DE" dirty="0"/>
          </a:p>
        </p:txBody>
      </p:sp>
      <p:sp>
        <p:nvSpPr>
          <p:cNvPr id="4" name="Titelplatzhalter 3"/>
          <p:cNvSpPr>
            <a:spLocks noGrp="1"/>
          </p:cNvSpPr>
          <p:nvPr>
            <p:ph type="title"/>
          </p:nvPr>
        </p:nvSpPr>
        <p:spPr>
          <a:xfrm>
            <a:off x="431800" y="681038"/>
            <a:ext cx="8280400" cy="720725"/>
          </a:xfrm>
          <a:prstGeom prst="rect">
            <a:avLst/>
          </a:prstGeom>
        </p:spPr>
        <p:txBody>
          <a:bodyPr vert="horz" lIns="0" tIns="0" rIns="0" bIns="0" rtlCol="0" anchor="t" anchorCtr="0">
            <a:noAutofit/>
          </a:bodyPr>
          <a:lstStyle/>
          <a:p>
            <a:r>
              <a:rPr lang="de-DE" dirty="0" smtClean="0"/>
              <a:t>Titelmasterformat durch Klicken bearbeiten</a:t>
            </a:r>
            <a:endParaRPr lang="de-DE" dirty="0"/>
          </a:p>
        </p:txBody>
      </p:sp>
      <p:sp>
        <p:nvSpPr>
          <p:cNvPr id="5" name="Textplatzhalter 4"/>
          <p:cNvSpPr>
            <a:spLocks noGrp="1"/>
          </p:cNvSpPr>
          <p:nvPr>
            <p:ph type="body" idx="1"/>
          </p:nvPr>
        </p:nvSpPr>
        <p:spPr>
          <a:xfrm>
            <a:off x="431800" y="1401764"/>
            <a:ext cx="8280399" cy="3509962"/>
          </a:xfrm>
          <a:prstGeom prst="rect">
            <a:avLst/>
          </a:prstGeom>
        </p:spPr>
        <p:txBody>
          <a:bodyPr vert="horz" lIns="0" tIns="0" rIns="0" bIns="0" rtlCol="0">
            <a:no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Tree>
    <p:extLst>
      <p:ext uri="{BB962C8B-B14F-4D97-AF65-F5344CB8AC3E}">
        <p14:creationId xmlns:p14="http://schemas.microsoft.com/office/powerpoint/2010/main" val="1350126998"/>
      </p:ext>
    </p:extLst>
  </p:cSld>
  <p:clrMap bg1="lt1" tx1="dk1" bg2="lt2" tx2="dk2" accent1="accent1" accent2="accent2" accent3="accent3" accent4="accent4" accent5="accent5" accent6="accent6" hlink="hlink" folHlink="folHlink"/>
  <p:sldLayoutIdLst>
    <p:sldLayoutId id="2147483704" r:id="rId1"/>
    <p:sldLayoutId id="2147483717" r:id="rId2"/>
    <p:sldLayoutId id="2147483718" r:id="rId3"/>
    <p:sldLayoutId id="2147483719" r:id="rId4"/>
    <p:sldLayoutId id="2147483705" r:id="rId5"/>
    <p:sldLayoutId id="2147483720" r:id="rId6"/>
    <p:sldLayoutId id="2147483721" r:id="rId7"/>
    <p:sldLayoutId id="2147483722" r:id="rId8"/>
    <p:sldLayoutId id="2147483723" r:id="rId9"/>
    <p:sldLayoutId id="2147483724" r:id="rId10"/>
    <p:sldLayoutId id="2147483707" r:id="rId11"/>
    <p:sldLayoutId id="2147483725" r:id="rId12"/>
    <p:sldLayoutId id="2147483726" r:id="rId13"/>
    <p:sldLayoutId id="2147483727" r:id="rId14"/>
    <p:sldLayoutId id="2147483728" r:id="rId15"/>
  </p:sldLayoutIdLst>
  <p:timing>
    <p:tnLst>
      <p:par>
        <p:cTn id="1" dur="indefinite" restart="never" nodeType="tmRoot"/>
      </p:par>
    </p:tnLst>
  </p:timing>
  <p:hf hdr="0" dt="0"/>
  <p:txStyles>
    <p:titleStyle>
      <a:lvl1pPr algn="l" defTabSz="914400" rtl="0" eaLnBrk="1" latinLnBrk="0" hangingPunct="1">
        <a:spcBef>
          <a:spcPct val="0"/>
        </a:spcBef>
        <a:buNone/>
        <a:defRPr sz="2400" kern="1200">
          <a:solidFill>
            <a:schemeClr val="tx1"/>
          </a:solidFill>
          <a:latin typeface="Calibri" panose="020F0502020204030204" pitchFamily="34" charset="0"/>
          <a:ea typeface="+mj-ea"/>
          <a:cs typeface="Calibri" panose="020F0502020204030204" pitchFamily="34" charset="0"/>
        </a:defRPr>
      </a:lvl1pPr>
    </p:titleStyle>
    <p:body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chart" Target="../charts/chart14.xml"/></Relationships>
</file>

<file path=ppt/slides/_rels/slide15.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1.xml"/><Relationship Id="rId1" Type="http://schemas.openxmlformats.org/officeDocument/2006/relationships/slideLayout" Target="../slideLayouts/slideLayout11.xml"/><Relationship Id="rId4" Type="http://schemas.openxmlformats.org/officeDocument/2006/relationships/chart" Target="../charts/chart2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Bildplatzhalter 7"/>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tretch>
            <a:fillRect/>
          </a:stretch>
        </p:blipFill>
        <p:spPr>
          <a:xfrm>
            <a:off x="6" y="1132047"/>
            <a:ext cx="9143985" cy="3779514"/>
          </a:xfrm>
        </p:spPr>
      </p:pic>
      <p:sp>
        <p:nvSpPr>
          <p:cNvPr id="7" name="Diagonal liegende Ecken des Rechtecks schneiden 6"/>
          <p:cNvSpPr/>
          <p:nvPr/>
        </p:nvSpPr>
        <p:spPr>
          <a:xfrm>
            <a:off x="3851904" y="336550"/>
            <a:ext cx="5292096" cy="1584000"/>
          </a:xfrm>
          <a:prstGeom prst="snip2DiagRect">
            <a:avLst>
              <a:gd name="adj1" fmla="val 10951"/>
              <a:gd name="adj2" fmla="val 0"/>
            </a:avLst>
          </a:prstGeom>
          <a:solidFill>
            <a:schemeClr val="accent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216000" tIns="144000" rIns="216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de-DE" sz="1400">
              <a:solidFill>
                <a:schemeClr val="accent5"/>
              </a:solidFill>
            </a:endParaRPr>
          </a:p>
        </p:txBody>
      </p:sp>
      <p:sp>
        <p:nvSpPr>
          <p:cNvPr id="4" name="Titel 3"/>
          <p:cNvSpPr>
            <a:spLocks noGrp="1"/>
          </p:cNvSpPr>
          <p:nvPr>
            <p:ph type="ctrTitle"/>
          </p:nvPr>
        </p:nvSpPr>
        <p:spPr/>
        <p:txBody>
          <a:bodyPr/>
          <a:lstStyle/>
          <a:p>
            <a:r>
              <a:rPr lang="da-DK" dirty="0"/>
              <a:t>Wirtschaftliche Lage </a:t>
            </a:r>
            <a:r>
              <a:rPr lang="da-DK" dirty="0" smtClean="0"/>
              <a:t/>
            </a:r>
            <a:br>
              <a:rPr lang="da-DK" dirty="0" smtClean="0"/>
            </a:br>
            <a:r>
              <a:rPr lang="da-DK" dirty="0" smtClean="0"/>
              <a:t>der </a:t>
            </a:r>
            <a:r>
              <a:rPr lang="da-DK" dirty="0"/>
              <a:t>M+E-Industrie</a:t>
            </a:r>
            <a:endParaRPr lang="de-DE" dirty="0"/>
          </a:p>
        </p:txBody>
      </p:sp>
    </p:spTree>
    <p:extLst>
      <p:ext uri="{BB962C8B-B14F-4D97-AF65-F5344CB8AC3E}">
        <p14:creationId xmlns:p14="http://schemas.microsoft.com/office/powerpoint/2010/main" val="1491092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Produktionsbehinderungen (Deutschland</a:t>
            </a:r>
            <a:r>
              <a:rPr lang="de-DE" dirty="0" smtClean="0"/>
              <a:t>): Materialknappheit weniger akut</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a:t>
            </a:r>
            <a:r>
              <a:rPr lang="de-DE" sz="700" dirty="0" smtClean="0"/>
              <a:t>ifo-Konjunkturtest</a:t>
            </a:r>
            <a:endParaRPr lang="de-DE" sz="700" dirty="0"/>
          </a:p>
        </p:txBody>
      </p:sp>
      <p:sp>
        <p:nvSpPr>
          <p:cNvPr id="18" name="Foliennummernplatzhalter 17"/>
          <p:cNvSpPr>
            <a:spLocks noGrp="1"/>
          </p:cNvSpPr>
          <p:nvPr>
            <p:ph type="sldNum" sz="quarter" idx="12"/>
          </p:nvPr>
        </p:nvSpPr>
        <p:spPr/>
        <p:txBody>
          <a:bodyPr/>
          <a:lstStyle/>
          <a:p>
            <a:fld id="{DDE51A64-9E4F-429A-8143-D73DC17DA924}" type="slidenum">
              <a:rPr lang="de-DE" smtClean="0"/>
              <a:t>10</a:t>
            </a:fld>
            <a:endParaRPr lang="de-DE" dirty="0"/>
          </a:p>
        </p:txBody>
      </p:sp>
      <p:graphicFrame>
        <p:nvGraphicFramePr>
          <p:cNvPr id="11" name="Inhaltsplatzhalter 6"/>
          <p:cNvGraphicFramePr>
            <a:graphicFrameLocks noGrp="1"/>
          </p:cNvGraphicFramePr>
          <p:nvPr>
            <p:ph sz="quarter" idx="12"/>
            <p:extLst>
              <p:ext uri="{D42A27DB-BD31-4B8C-83A1-F6EECF244321}">
                <p14:modId xmlns:p14="http://schemas.microsoft.com/office/powerpoint/2010/main" val="3193642871"/>
              </p:ext>
            </p:extLst>
          </p:nvPr>
        </p:nvGraphicFramePr>
        <p:xfrm>
          <a:off x="431800" y="1581150"/>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feld 14"/>
          <p:cNvSpPr txBox="1"/>
          <p:nvPr/>
        </p:nvSpPr>
        <p:spPr>
          <a:xfrm>
            <a:off x="8172400" y="3540540"/>
            <a:ext cx="648072" cy="430887"/>
          </a:xfrm>
          <a:prstGeom prst="rect">
            <a:avLst/>
          </a:prstGeom>
          <a:noFill/>
        </p:spPr>
        <p:txBody>
          <a:bodyPr wrap="square" rtlCol="0">
            <a:spAutoFit/>
          </a:bodyPr>
          <a:lstStyle/>
          <a:p>
            <a:pPr algn="ctr"/>
            <a:r>
              <a:rPr lang="de-DE" sz="1100" dirty="0" smtClean="0">
                <a:solidFill>
                  <a:schemeClr val="accent1"/>
                </a:solidFill>
              </a:rPr>
              <a:t>Jul:</a:t>
            </a:r>
          </a:p>
          <a:p>
            <a:pPr algn="ctr"/>
            <a:r>
              <a:rPr lang="de-DE" sz="1100" dirty="0" smtClean="0">
                <a:solidFill>
                  <a:schemeClr val="accent1"/>
                </a:solidFill>
              </a:rPr>
              <a:t>37</a:t>
            </a:r>
          </a:p>
        </p:txBody>
      </p:sp>
      <p:grpSp>
        <p:nvGrpSpPr>
          <p:cNvPr id="13" name="Gruppieren 12"/>
          <p:cNvGrpSpPr/>
          <p:nvPr/>
        </p:nvGrpSpPr>
        <p:grpSpPr>
          <a:xfrm>
            <a:off x="827584" y="4597500"/>
            <a:ext cx="7876108" cy="312621"/>
            <a:chOff x="827584" y="4597500"/>
            <a:chExt cx="7876108" cy="312621"/>
          </a:xfrm>
        </p:grpSpPr>
        <p:sp>
          <p:nvSpPr>
            <p:cNvPr id="14"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6"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7"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9"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0"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1"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2"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3"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4"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5"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6"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27" name="Textfeld 26"/>
          <p:cNvSpPr txBox="1"/>
          <p:nvPr/>
        </p:nvSpPr>
        <p:spPr>
          <a:xfrm>
            <a:off x="8172400" y="3004959"/>
            <a:ext cx="648072" cy="430887"/>
          </a:xfrm>
          <a:prstGeom prst="rect">
            <a:avLst/>
          </a:prstGeom>
          <a:noFill/>
        </p:spPr>
        <p:txBody>
          <a:bodyPr wrap="square" rtlCol="0">
            <a:spAutoFit/>
          </a:bodyPr>
          <a:lstStyle/>
          <a:p>
            <a:pPr algn="ctr"/>
            <a:r>
              <a:rPr lang="de-DE" sz="1100" dirty="0" smtClean="0">
                <a:solidFill>
                  <a:srgbClr val="993366"/>
                </a:solidFill>
              </a:rPr>
              <a:t>Jul:</a:t>
            </a:r>
            <a:br>
              <a:rPr lang="de-DE" sz="1100" dirty="0" smtClean="0">
                <a:solidFill>
                  <a:srgbClr val="993366"/>
                </a:solidFill>
              </a:rPr>
            </a:br>
            <a:r>
              <a:rPr lang="de-DE" sz="1100" dirty="0" smtClean="0">
                <a:solidFill>
                  <a:srgbClr val="993366"/>
                </a:solidFill>
              </a:rPr>
              <a:t>37</a:t>
            </a:r>
          </a:p>
        </p:txBody>
      </p:sp>
      <p:sp>
        <p:nvSpPr>
          <p:cNvPr id="28" name="Textfeld 27"/>
          <p:cNvSpPr txBox="1"/>
          <p:nvPr/>
        </p:nvSpPr>
        <p:spPr>
          <a:xfrm>
            <a:off x="2483768" y="2393434"/>
            <a:ext cx="1440160" cy="184666"/>
          </a:xfrm>
          <a:prstGeom prst="rect">
            <a:avLst/>
          </a:prstGeom>
          <a:noFill/>
        </p:spPr>
        <p:txBody>
          <a:bodyPr wrap="square" lIns="0" tIns="0" rIns="0" bIns="0" rtlCol="0" anchor="ctr" anchorCtr="0">
            <a:spAutoFit/>
          </a:bodyPr>
          <a:lstStyle/>
          <a:p>
            <a:r>
              <a:rPr lang="de-DE" sz="1200" dirty="0" smtClean="0">
                <a:solidFill>
                  <a:srgbClr val="993366"/>
                </a:solidFill>
              </a:rPr>
              <a:t>Materialknappheit</a:t>
            </a:r>
            <a:endParaRPr lang="de-DE" sz="1200" dirty="0">
              <a:solidFill>
                <a:srgbClr val="993366"/>
              </a:solidFill>
            </a:endParaRPr>
          </a:p>
        </p:txBody>
      </p:sp>
      <p:sp>
        <p:nvSpPr>
          <p:cNvPr id="29" name="Textfeld 28"/>
          <p:cNvSpPr txBox="1"/>
          <p:nvPr/>
        </p:nvSpPr>
        <p:spPr>
          <a:xfrm>
            <a:off x="971600" y="2393434"/>
            <a:ext cx="1368152" cy="184666"/>
          </a:xfrm>
          <a:prstGeom prst="rect">
            <a:avLst/>
          </a:prstGeom>
          <a:noFill/>
        </p:spPr>
        <p:txBody>
          <a:bodyPr wrap="square" lIns="0" tIns="0" rIns="0" bIns="0" rtlCol="0" anchor="ctr" anchorCtr="0">
            <a:spAutoFit/>
          </a:bodyPr>
          <a:lstStyle/>
          <a:p>
            <a:r>
              <a:rPr lang="de-DE" sz="1200" dirty="0" smtClean="0">
                <a:solidFill>
                  <a:schemeClr val="accent1"/>
                </a:solidFill>
              </a:rPr>
              <a:t>Fachkräftemangel</a:t>
            </a:r>
            <a:endParaRPr lang="de-DE" sz="1200" dirty="0">
              <a:solidFill>
                <a:schemeClr val="accent1"/>
              </a:solidFill>
            </a:endParaRPr>
          </a:p>
        </p:txBody>
      </p:sp>
    </p:spTree>
    <p:extLst>
      <p:ext uri="{BB962C8B-B14F-4D97-AF65-F5344CB8AC3E}">
        <p14:creationId xmlns:p14="http://schemas.microsoft.com/office/powerpoint/2010/main" val="3748045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Kurzarbeitspläne der M+E-Unternehmen (Deutschland): </a:t>
            </a:r>
            <a:r>
              <a:rPr lang="de-DE" dirty="0" smtClean="0"/>
              <a:t/>
            </a:r>
            <a:br>
              <a:rPr lang="de-DE" dirty="0" smtClean="0"/>
            </a:br>
            <a:r>
              <a:rPr lang="de-DE" dirty="0" smtClean="0"/>
              <a:t>Leicht gestiegener Bedarf im </a:t>
            </a:r>
            <a:r>
              <a:rPr lang="de-DE" smtClean="0"/>
              <a:t>zweiten Quartal 2023</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ifo-Institut</a:t>
            </a:r>
          </a:p>
        </p:txBody>
      </p:sp>
      <p:graphicFrame>
        <p:nvGraphicFramePr>
          <p:cNvPr id="11" name="Inhaltsplatzhalter 6"/>
          <p:cNvGraphicFramePr>
            <a:graphicFrameLocks noGrp="1"/>
          </p:cNvGraphicFramePr>
          <p:nvPr>
            <p:ph sz="quarter" idx="12"/>
            <p:extLst>
              <p:ext uri="{D42A27DB-BD31-4B8C-83A1-F6EECF244321}">
                <p14:modId xmlns:p14="http://schemas.microsoft.com/office/powerpoint/2010/main" val="1367289881"/>
              </p:ext>
            </p:extLst>
          </p:nvPr>
        </p:nvGraphicFramePr>
        <p:xfrm>
          <a:off x="416868" y="1581149"/>
          <a:ext cx="8295332"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11</a:t>
            </a:fld>
            <a:endParaRPr lang="de-DE" dirty="0"/>
          </a:p>
        </p:txBody>
      </p:sp>
      <p:sp>
        <p:nvSpPr>
          <p:cNvPr id="13" name="Textfeld 1"/>
          <p:cNvSpPr txBox="1"/>
          <p:nvPr/>
        </p:nvSpPr>
        <p:spPr>
          <a:xfrm>
            <a:off x="764019" y="4597500"/>
            <a:ext cx="661931"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2010</a:t>
            </a:r>
            <a:endParaRPr lang="de-DE" sz="1050" dirty="0"/>
          </a:p>
        </p:txBody>
      </p:sp>
      <p:sp>
        <p:nvSpPr>
          <p:cNvPr id="14" name="Textfeld 1"/>
          <p:cNvSpPr txBox="1"/>
          <p:nvPr/>
        </p:nvSpPr>
        <p:spPr>
          <a:xfrm>
            <a:off x="1324046"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2011</a:t>
            </a:r>
            <a:endParaRPr lang="de-DE" sz="1050" dirty="0"/>
          </a:p>
        </p:txBody>
      </p:sp>
      <p:sp>
        <p:nvSpPr>
          <p:cNvPr id="15" name="Textfeld 1"/>
          <p:cNvSpPr txBox="1"/>
          <p:nvPr/>
        </p:nvSpPr>
        <p:spPr>
          <a:xfrm>
            <a:off x="1884542"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2012</a:t>
            </a:r>
            <a:endParaRPr lang="de-DE" sz="1050" dirty="0"/>
          </a:p>
        </p:txBody>
      </p:sp>
      <p:sp>
        <p:nvSpPr>
          <p:cNvPr id="16" name="Textfeld 1"/>
          <p:cNvSpPr txBox="1"/>
          <p:nvPr/>
        </p:nvSpPr>
        <p:spPr>
          <a:xfrm>
            <a:off x="2445038" y="4597500"/>
            <a:ext cx="7128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7" name="Textfeld 1"/>
          <p:cNvSpPr txBox="1"/>
          <p:nvPr/>
        </p:nvSpPr>
        <p:spPr>
          <a:xfrm>
            <a:off x="3055934"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8" name="Textfeld 1"/>
          <p:cNvSpPr txBox="1"/>
          <p:nvPr/>
        </p:nvSpPr>
        <p:spPr>
          <a:xfrm>
            <a:off x="3616430"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9" name="Textfeld 1"/>
          <p:cNvSpPr txBox="1"/>
          <p:nvPr/>
        </p:nvSpPr>
        <p:spPr>
          <a:xfrm>
            <a:off x="4176926"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0" name="Textfeld 1"/>
          <p:cNvSpPr txBox="1"/>
          <p:nvPr/>
        </p:nvSpPr>
        <p:spPr>
          <a:xfrm>
            <a:off x="4737422"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1" name="Textfeld 1"/>
          <p:cNvSpPr txBox="1"/>
          <p:nvPr/>
        </p:nvSpPr>
        <p:spPr>
          <a:xfrm>
            <a:off x="5297918"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2" name="Textfeld 1"/>
          <p:cNvSpPr txBox="1"/>
          <p:nvPr/>
        </p:nvSpPr>
        <p:spPr>
          <a:xfrm>
            <a:off x="5858414"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3" name="Textfeld 1"/>
          <p:cNvSpPr txBox="1"/>
          <p:nvPr/>
        </p:nvSpPr>
        <p:spPr>
          <a:xfrm>
            <a:off x="6418910" y="4597500"/>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4" name="Textfeld 1"/>
          <p:cNvSpPr txBox="1"/>
          <p:nvPr/>
        </p:nvSpPr>
        <p:spPr>
          <a:xfrm>
            <a:off x="6979406" y="4587974"/>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5" name="Textfeld 1"/>
          <p:cNvSpPr txBox="1"/>
          <p:nvPr/>
        </p:nvSpPr>
        <p:spPr>
          <a:xfrm>
            <a:off x="7539902" y="4587974"/>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6" name="Textfeld 1"/>
          <p:cNvSpPr txBox="1"/>
          <p:nvPr/>
        </p:nvSpPr>
        <p:spPr>
          <a:xfrm>
            <a:off x="8100392" y="4587974"/>
            <a:ext cx="662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Tree>
    <p:extLst>
      <p:ext uri="{BB962C8B-B14F-4D97-AF65-F5344CB8AC3E}">
        <p14:creationId xmlns:p14="http://schemas.microsoft.com/office/powerpoint/2010/main" val="2665947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Anzeigen zur Kurzarbeit in der M+E-Industrie (D</a:t>
            </a:r>
            <a:r>
              <a:rPr lang="de-DE" dirty="0" smtClean="0"/>
              <a:t>): </a:t>
            </a:r>
            <a:br>
              <a:rPr lang="de-DE" dirty="0" smtClean="0"/>
            </a:br>
            <a:r>
              <a:rPr lang="de-DE" dirty="0" smtClean="0"/>
              <a:t>Derzeit auf niedrigem Niveau </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0" y="4911725"/>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Bundesagentur für Arbeit, Gesamtmetall  *) nach § 170 SGB III bis März 2012, bzw. § 96 SGB ab April 2012</a:t>
            </a:r>
          </a:p>
        </p:txBody>
      </p:sp>
      <p:graphicFrame>
        <p:nvGraphicFramePr>
          <p:cNvPr id="9" name="Inhaltsplatzhalter 6"/>
          <p:cNvGraphicFramePr>
            <a:graphicFrameLocks noGrp="1"/>
          </p:cNvGraphicFramePr>
          <p:nvPr>
            <p:ph sz="quarter" idx="12"/>
            <p:extLst>
              <p:ext uri="{D42A27DB-BD31-4B8C-83A1-F6EECF244321}">
                <p14:modId xmlns:p14="http://schemas.microsoft.com/office/powerpoint/2010/main" val="361393426"/>
              </p:ext>
            </p:extLst>
          </p:nvPr>
        </p:nvGraphicFramePr>
        <p:xfrm>
          <a:off x="412106" y="1581150"/>
          <a:ext cx="8300094"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12</a:t>
            </a:fld>
            <a:endParaRPr lang="de-DE" dirty="0"/>
          </a:p>
        </p:txBody>
      </p:sp>
      <p:sp>
        <p:nvSpPr>
          <p:cNvPr id="12" name="Textfeld 1"/>
          <p:cNvSpPr txBox="1"/>
          <p:nvPr/>
        </p:nvSpPr>
        <p:spPr>
          <a:xfrm>
            <a:off x="1460429"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2010</a:t>
            </a:r>
            <a:endParaRPr lang="de-DE" sz="1050" dirty="0"/>
          </a:p>
        </p:txBody>
      </p:sp>
      <p:sp>
        <p:nvSpPr>
          <p:cNvPr id="16" name="Textfeld 1"/>
          <p:cNvSpPr txBox="1"/>
          <p:nvPr/>
        </p:nvSpPr>
        <p:spPr>
          <a:xfrm>
            <a:off x="1985658"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2011</a:t>
            </a:r>
            <a:endParaRPr lang="de-DE" sz="1050" dirty="0"/>
          </a:p>
        </p:txBody>
      </p:sp>
      <p:sp>
        <p:nvSpPr>
          <p:cNvPr id="17" name="Textfeld 1"/>
          <p:cNvSpPr txBox="1"/>
          <p:nvPr/>
        </p:nvSpPr>
        <p:spPr>
          <a:xfrm>
            <a:off x="2510887"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2012</a:t>
            </a:r>
            <a:endParaRPr lang="de-DE" sz="1050" dirty="0"/>
          </a:p>
        </p:txBody>
      </p:sp>
      <p:sp>
        <p:nvSpPr>
          <p:cNvPr id="18" name="Textfeld 1"/>
          <p:cNvSpPr txBox="1"/>
          <p:nvPr/>
        </p:nvSpPr>
        <p:spPr>
          <a:xfrm>
            <a:off x="3036116"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9" name="Textfeld 1"/>
          <p:cNvSpPr txBox="1"/>
          <p:nvPr/>
        </p:nvSpPr>
        <p:spPr>
          <a:xfrm>
            <a:off x="3561345"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20" name="Textfeld 1"/>
          <p:cNvSpPr txBox="1"/>
          <p:nvPr/>
        </p:nvSpPr>
        <p:spPr>
          <a:xfrm>
            <a:off x="4086574"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21" name="Textfeld 1"/>
          <p:cNvSpPr txBox="1"/>
          <p:nvPr/>
        </p:nvSpPr>
        <p:spPr>
          <a:xfrm>
            <a:off x="4611803"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2" name="Textfeld 1"/>
          <p:cNvSpPr txBox="1"/>
          <p:nvPr/>
        </p:nvSpPr>
        <p:spPr>
          <a:xfrm>
            <a:off x="5137032"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5662261"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4" name="Textfeld 1"/>
          <p:cNvSpPr txBox="1"/>
          <p:nvPr/>
        </p:nvSpPr>
        <p:spPr>
          <a:xfrm>
            <a:off x="6187490"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5" name="Textfeld 1"/>
          <p:cNvSpPr txBox="1"/>
          <p:nvPr/>
        </p:nvSpPr>
        <p:spPr>
          <a:xfrm>
            <a:off x="6712719"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7" name="Textfeld 1"/>
          <p:cNvSpPr txBox="1"/>
          <p:nvPr/>
        </p:nvSpPr>
        <p:spPr>
          <a:xfrm>
            <a:off x="935200"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2009</a:t>
            </a:r>
            <a:endParaRPr lang="de-DE" sz="1050" dirty="0"/>
          </a:p>
        </p:txBody>
      </p:sp>
      <p:sp>
        <p:nvSpPr>
          <p:cNvPr id="29" name="Legende mit Pfeil nach unten 28"/>
          <p:cNvSpPr/>
          <p:nvPr/>
        </p:nvSpPr>
        <p:spPr>
          <a:xfrm>
            <a:off x="8100392" y="3761446"/>
            <a:ext cx="792088" cy="610807"/>
          </a:xfrm>
          <a:prstGeom prst="downArrowCallout">
            <a:avLst>
              <a:gd name="adj1" fmla="val 40486"/>
              <a:gd name="adj2" fmla="val 20243"/>
              <a:gd name="adj3" fmla="val 22049"/>
              <a:gd name="adj4" fmla="val 77951"/>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1050" dirty="0" smtClean="0"/>
              <a:t>Jul 23</a:t>
            </a:r>
            <a:endParaRPr lang="de-DE" sz="1050" dirty="0"/>
          </a:p>
          <a:p>
            <a:pPr algn="ctr"/>
            <a:r>
              <a:rPr lang="de-DE" sz="1050" dirty="0"/>
              <a:t>ca. </a:t>
            </a:r>
            <a:r>
              <a:rPr lang="de-DE" sz="1050" dirty="0" smtClean="0"/>
              <a:t>15.800</a:t>
            </a:r>
            <a:endParaRPr lang="de-DE" sz="1050" dirty="0"/>
          </a:p>
        </p:txBody>
      </p:sp>
      <p:sp>
        <p:nvSpPr>
          <p:cNvPr id="28" name="Textfeld 27"/>
          <p:cNvSpPr txBox="1"/>
          <p:nvPr/>
        </p:nvSpPr>
        <p:spPr>
          <a:xfrm>
            <a:off x="2051720" y="2787774"/>
            <a:ext cx="4104457" cy="830997"/>
          </a:xfrm>
          <a:prstGeom prst="rect">
            <a:avLst/>
          </a:prstGeom>
          <a:solidFill>
            <a:schemeClr val="accent4">
              <a:lumMod val="25000"/>
              <a:lumOff val="75000"/>
            </a:schemeClr>
          </a:solidFill>
          <a:ln>
            <a:solidFill>
              <a:schemeClr val="accent1"/>
            </a:solidFill>
          </a:ln>
        </p:spPr>
        <p:txBody>
          <a:bodyPr wrap="square" rtlCol="0">
            <a:spAutoFit/>
          </a:bodyPr>
          <a:lstStyle/>
          <a:p>
            <a:r>
              <a:rPr lang="de-DE" sz="1200" dirty="0" smtClean="0"/>
              <a:t>Der </a:t>
            </a:r>
            <a:r>
              <a:rPr lang="de-DE" sz="1200" b="1" dirty="0" smtClean="0"/>
              <a:t>Anteil der M+E-Industrie </a:t>
            </a:r>
            <a:r>
              <a:rPr lang="de-DE" sz="1200" b="1" dirty="0" err="1" smtClean="0"/>
              <a:t>BaWü</a:t>
            </a:r>
            <a:r>
              <a:rPr lang="de-DE" sz="1200" b="1" dirty="0" smtClean="0"/>
              <a:t> </a:t>
            </a:r>
            <a:r>
              <a:rPr lang="de-DE" sz="1200" dirty="0" smtClean="0"/>
              <a:t>an den Anzeigen der Monate März 2020 bis Juli 2023 beträgt </a:t>
            </a:r>
            <a:r>
              <a:rPr lang="de-DE" sz="1200" b="1" dirty="0" smtClean="0"/>
              <a:t>rund 24 Prozent. </a:t>
            </a:r>
          </a:p>
          <a:p>
            <a:endParaRPr lang="de-DE" sz="1200" b="1" dirty="0" smtClean="0"/>
          </a:p>
          <a:p>
            <a:r>
              <a:rPr lang="de-DE" sz="1200" b="1" dirty="0" smtClean="0"/>
              <a:t>Juli 2023: 3.700 angezeigte Personen in </a:t>
            </a:r>
            <a:r>
              <a:rPr lang="de-DE" sz="1200" b="1" dirty="0" err="1" smtClean="0"/>
              <a:t>BaWü</a:t>
            </a:r>
            <a:r>
              <a:rPr lang="de-DE" sz="1200" b="1" dirty="0" smtClean="0"/>
              <a:t> (23 Prozent)</a:t>
            </a:r>
            <a:endParaRPr lang="de-DE" sz="1200" b="1" dirty="0"/>
          </a:p>
        </p:txBody>
      </p:sp>
      <p:sp>
        <p:nvSpPr>
          <p:cNvPr id="30" name="Textfeld 1"/>
          <p:cNvSpPr txBox="1"/>
          <p:nvPr/>
        </p:nvSpPr>
        <p:spPr>
          <a:xfrm>
            <a:off x="7763177"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31" name="Textfeld 1"/>
          <p:cNvSpPr txBox="1"/>
          <p:nvPr/>
        </p:nvSpPr>
        <p:spPr>
          <a:xfrm>
            <a:off x="7237948"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32" name="Textfeld 1"/>
          <p:cNvSpPr txBox="1"/>
          <p:nvPr/>
        </p:nvSpPr>
        <p:spPr>
          <a:xfrm>
            <a:off x="8288400" y="4587974"/>
            <a:ext cx="32443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
        <p:nvSpPr>
          <p:cNvPr id="3" name="Legende mit Pfeil nach links 2"/>
          <p:cNvSpPr/>
          <p:nvPr/>
        </p:nvSpPr>
        <p:spPr>
          <a:xfrm>
            <a:off x="6804248" y="1923678"/>
            <a:ext cx="1412144" cy="648072"/>
          </a:xfrm>
          <a:prstGeom prst="leftArrowCallo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a:t>Apr 20:</a:t>
            </a:r>
          </a:p>
          <a:p>
            <a:pPr algn="ctr"/>
            <a:r>
              <a:rPr lang="de-DE" sz="1050" dirty="0"/>
              <a:t>ca. 1.668.300</a:t>
            </a:r>
          </a:p>
        </p:txBody>
      </p:sp>
    </p:spTree>
    <p:extLst>
      <p:ext uri="{BB962C8B-B14F-4D97-AF65-F5344CB8AC3E}">
        <p14:creationId xmlns:p14="http://schemas.microsoft.com/office/powerpoint/2010/main" val="5855908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Realisierte Kurzarbeit in der M+E-Industrie (Deutschland): </a:t>
            </a:r>
            <a:r>
              <a:rPr lang="de-DE" dirty="0" smtClean="0"/>
              <a:t>Zum Jahreswechsel auf vergleichsweise niedrigem Niveau</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53547" y="4911725"/>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Bundesagentur für Arbeit, Gesamtmetall  *) nach § 170 SGB III bis März 2012, bzw. § 96 SGB ab April 2012</a:t>
            </a:r>
          </a:p>
        </p:txBody>
      </p:sp>
      <p:graphicFrame>
        <p:nvGraphicFramePr>
          <p:cNvPr id="11" name="Inhaltsplatzhalter 6"/>
          <p:cNvGraphicFramePr>
            <a:graphicFrameLocks noGrp="1"/>
          </p:cNvGraphicFramePr>
          <p:nvPr>
            <p:ph sz="quarter" idx="12"/>
            <p:extLst>
              <p:ext uri="{D42A27DB-BD31-4B8C-83A1-F6EECF244321}">
                <p14:modId xmlns:p14="http://schemas.microsoft.com/office/powerpoint/2010/main" val="3899612438"/>
              </p:ext>
            </p:extLst>
          </p:nvPr>
        </p:nvGraphicFramePr>
        <p:xfrm>
          <a:off x="431800" y="1581150"/>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13</a:t>
            </a:fld>
            <a:endParaRPr lang="de-DE" dirty="0"/>
          </a:p>
        </p:txBody>
      </p:sp>
      <p:sp>
        <p:nvSpPr>
          <p:cNvPr id="27" name="Diagonal liegende Ecken des Rechtecks schneiden 26"/>
          <p:cNvSpPr/>
          <p:nvPr/>
        </p:nvSpPr>
        <p:spPr>
          <a:xfrm>
            <a:off x="4788024" y="2113238"/>
            <a:ext cx="1440000" cy="1872000"/>
          </a:xfrm>
          <a:prstGeom prst="snip2DiagRect">
            <a:avLst>
              <a:gd name="adj1" fmla="val 8795"/>
              <a:gd name="adj2" fmla="val 0"/>
            </a:avLst>
          </a:prstGeom>
          <a:solidFill>
            <a:schemeClr val="tx2">
              <a:lumMod val="40000"/>
              <a:lumOff val="60000"/>
            </a:schemeClr>
          </a:solidFill>
          <a:ln w="38100" cmpd="sng">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44000" tIns="144000" rIns="144000" bIns="144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050" dirty="0" smtClean="0">
                <a:solidFill>
                  <a:schemeClr val="accent4"/>
                </a:solidFill>
              </a:rPr>
              <a:t>Jan 23: 58.800</a:t>
            </a:r>
            <a:r>
              <a:rPr lang="de-DE" sz="1050" dirty="0">
                <a:solidFill>
                  <a:schemeClr val="accent4"/>
                </a:solidFill>
              </a:rPr>
              <a:t/>
            </a:r>
            <a:br>
              <a:rPr lang="de-DE" sz="1050" dirty="0">
                <a:solidFill>
                  <a:schemeClr val="accent4"/>
                </a:solidFill>
              </a:rPr>
            </a:br>
            <a:r>
              <a:rPr lang="de-DE" sz="1050" dirty="0">
                <a:solidFill>
                  <a:schemeClr val="accent4"/>
                </a:solidFill>
              </a:rPr>
              <a:t>(vorläufiger Wert</a:t>
            </a:r>
            <a:r>
              <a:rPr lang="de-DE" sz="1050" dirty="0" smtClean="0">
                <a:solidFill>
                  <a:schemeClr val="accent4"/>
                </a:solidFill>
              </a:rPr>
              <a:t>)</a:t>
            </a:r>
          </a:p>
          <a:p>
            <a:r>
              <a:rPr lang="de-DE" sz="1050" dirty="0" smtClean="0">
                <a:solidFill>
                  <a:schemeClr val="accent4"/>
                </a:solidFill>
              </a:rPr>
              <a:t>Davon </a:t>
            </a:r>
            <a:r>
              <a:rPr lang="de-DE" sz="1050" dirty="0" err="1" smtClean="0">
                <a:solidFill>
                  <a:schemeClr val="accent4"/>
                </a:solidFill>
              </a:rPr>
              <a:t>BaWü</a:t>
            </a:r>
            <a:r>
              <a:rPr lang="de-DE" sz="1050" dirty="0" smtClean="0">
                <a:solidFill>
                  <a:schemeClr val="accent4"/>
                </a:solidFill>
              </a:rPr>
              <a:t>: 9.500</a:t>
            </a:r>
            <a:r>
              <a:rPr lang="de-DE" sz="1050" dirty="0" smtClean="0">
                <a:solidFill>
                  <a:schemeClr val="tx1"/>
                </a:solidFill>
              </a:rPr>
              <a:t> (16%)</a:t>
            </a:r>
            <a:endParaRPr lang="de-DE" sz="1050" dirty="0">
              <a:solidFill>
                <a:schemeClr val="tx1"/>
              </a:solidFill>
            </a:endParaRPr>
          </a:p>
          <a:p>
            <a:endParaRPr lang="de-DE" sz="1050" dirty="0">
              <a:solidFill>
                <a:schemeClr val="accent4"/>
              </a:solidFill>
            </a:endParaRPr>
          </a:p>
          <a:p>
            <a:r>
              <a:rPr lang="de-DE" sz="1050" dirty="0" smtClean="0">
                <a:solidFill>
                  <a:schemeClr val="accent4"/>
                </a:solidFill>
              </a:rPr>
              <a:t>Apr 23: 61.300 </a:t>
            </a:r>
            <a:r>
              <a:rPr lang="de-DE" sz="1050" dirty="0">
                <a:solidFill>
                  <a:schemeClr val="accent4"/>
                </a:solidFill>
              </a:rPr>
              <a:t>(vorläufige Hochrechnung </a:t>
            </a:r>
            <a:br>
              <a:rPr lang="de-DE" sz="1050" dirty="0">
                <a:solidFill>
                  <a:schemeClr val="accent4"/>
                </a:solidFill>
              </a:rPr>
            </a:br>
            <a:r>
              <a:rPr lang="de-DE" sz="1050" dirty="0">
                <a:solidFill>
                  <a:schemeClr val="accent4"/>
                </a:solidFill>
              </a:rPr>
              <a:t>BA-Daten)</a:t>
            </a:r>
          </a:p>
        </p:txBody>
      </p:sp>
      <p:sp>
        <p:nvSpPr>
          <p:cNvPr id="14" name="Textfeld 1"/>
          <p:cNvSpPr txBox="1"/>
          <p:nvPr/>
        </p:nvSpPr>
        <p:spPr>
          <a:xfrm>
            <a:off x="799480" y="4597501"/>
            <a:ext cx="604168" cy="29395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2010</a:t>
            </a:r>
            <a:endParaRPr lang="de-DE" sz="1050" dirty="0"/>
          </a:p>
        </p:txBody>
      </p:sp>
      <p:sp>
        <p:nvSpPr>
          <p:cNvPr id="15" name="Textfeld 1"/>
          <p:cNvSpPr txBox="1"/>
          <p:nvPr/>
        </p:nvSpPr>
        <p:spPr>
          <a:xfrm>
            <a:off x="1363220"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2011</a:t>
            </a:r>
            <a:endParaRPr lang="de-DE" sz="1050" dirty="0"/>
          </a:p>
        </p:txBody>
      </p:sp>
      <p:sp>
        <p:nvSpPr>
          <p:cNvPr id="17" name="Textfeld 1"/>
          <p:cNvSpPr txBox="1"/>
          <p:nvPr/>
        </p:nvSpPr>
        <p:spPr>
          <a:xfrm>
            <a:off x="1927592"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2012</a:t>
            </a:r>
            <a:endParaRPr lang="de-DE" sz="1050" dirty="0"/>
          </a:p>
        </p:txBody>
      </p:sp>
      <p:sp>
        <p:nvSpPr>
          <p:cNvPr id="18" name="Textfeld 1"/>
          <p:cNvSpPr txBox="1"/>
          <p:nvPr/>
        </p:nvSpPr>
        <p:spPr>
          <a:xfrm>
            <a:off x="2491964"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9" name="Textfeld 1"/>
          <p:cNvSpPr txBox="1"/>
          <p:nvPr/>
        </p:nvSpPr>
        <p:spPr>
          <a:xfrm>
            <a:off x="3056336"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20" name="Textfeld 1"/>
          <p:cNvSpPr txBox="1"/>
          <p:nvPr/>
        </p:nvSpPr>
        <p:spPr>
          <a:xfrm>
            <a:off x="3620708"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21" name="Textfeld 1"/>
          <p:cNvSpPr txBox="1"/>
          <p:nvPr/>
        </p:nvSpPr>
        <p:spPr>
          <a:xfrm>
            <a:off x="4185080"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2" name="Textfeld 1"/>
          <p:cNvSpPr txBox="1"/>
          <p:nvPr/>
        </p:nvSpPr>
        <p:spPr>
          <a:xfrm>
            <a:off x="4749452"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5313824"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4" name="Textfeld 1"/>
          <p:cNvSpPr txBox="1"/>
          <p:nvPr/>
        </p:nvSpPr>
        <p:spPr>
          <a:xfrm>
            <a:off x="5878196"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5" name="Textfeld 1"/>
          <p:cNvSpPr txBox="1"/>
          <p:nvPr/>
        </p:nvSpPr>
        <p:spPr>
          <a:xfrm>
            <a:off x="6442568" y="4597500"/>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6" name="Textfeld 1"/>
          <p:cNvSpPr txBox="1"/>
          <p:nvPr/>
        </p:nvSpPr>
        <p:spPr>
          <a:xfrm>
            <a:off x="7006937" y="4597501"/>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8" name="Textfeld 1"/>
          <p:cNvSpPr txBox="1"/>
          <p:nvPr/>
        </p:nvSpPr>
        <p:spPr>
          <a:xfrm>
            <a:off x="7575300" y="4587974"/>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9" name="Legende mit Pfeil nach unten 28"/>
          <p:cNvSpPr/>
          <p:nvPr/>
        </p:nvSpPr>
        <p:spPr>
          <a:xfrm>
            <a:off x="7956376" y="3689135"/>
            <a:ext cx="792088" cy="610807"/>
          </a:xfrm>
          <a:prstGeom prst="downArrowCallout">
            <a:avLst>
              <a:gd name="adj1" fmla="val 40486"/>
              <a:gd name="adj2" fmla="val 20243"/>
              <a:gd name="adj3" fmla="val 22049"/>
              <a:gd name="adj4" fmla="val 77951"/>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1050" dirty="0" smtClean="0"/>
              <a:t>Apr 23:</a:t>
            </a:r>
            <a:endParaRPr lang="de-DE" sz="1050" dirty="0"/>
          </a:p>
          <a:p>
            <a:pPr algn="ctr"/>
            <a:r>
              <a:rPr lang="de-DE" sz="1050" dirty="0"/>
              <a:t>ca. </a:t>
            </a:r>
            <a:r>
              <a:rPr lang="de-DE" sz="1050" dirty="0" smtClean="0"/>
              <a:t>61.300</a:t>
            </a:r>
            <a:endParaRPr lang="de-DE" sz="1050" dirty="0"/>
          </a:p>
        </p:txBody>
      </p:sp>
      <p:sp>
        <p:nvSpPr>
          <p:cNvPr id="30" name="Legende mit Pfeil nach unten 29"/>
          <p:cNvSpPr/>
          <p:nvPr/>
        </p:nvSpPr>
        <p:spPr>
          <a:xfrm>
            <a:off x="6300192" y="1419622"/>
            <a:ext cx="792088" cy="610807"/>
          </a:xfrm>
          <a:prstGeom prst="downArrowCallout">
            <a:avLst>
              <a:gd name="adj1" fmla="val 40486"/>
              <a:gd name="adj2" fmla="val 20243"/>
              <a:gd name="adj3" fmla="val 22049"/>
              <a:gd name="adj4" fmla="val 77951"/>
            </a:avLst>
          </a:pr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3600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DE" sz="1050" dirty="0" smtClean="0"/>
              <a:t>Mai 20:</a:t>
            </a:r>
            <a:endParaRPr lang="de-DE" sz="1050" dirty="0"/>
          </a:p>
          <a:p>
            <a:pPr algn="ctr"/>
            <a:r>
              <a:rPr lang="de-DE" sz="1050" dirty="0"/>
              <a:t>ca. </a:t>
            </a:r>
            <a:r>
              <a:rPr lang="de-DE" sz="1050" dirty="0" smtClean="0"/>
              <a:t>1,51 Mio.</a:t>
            </a:r>
            <a:endParaRPr lang="de-DE" sz="1050" dirty="0"/>
          </a:p>
        </p:txBody>
      </p:sp>
      <p:sp>
        <p:nvSpPr>
          <p:cNvPr id="31" name="Textfeld 1"/>
          <p:cNvSpPr txBox="1"/>
          <p:nvPr/>
        </p:nvSpPr>
        <p:spPr>
          <a:xfrm>
            <a:off x="8143664" y="4587974"/>
            <a:ext cx="604800" cy="29520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Tree>
    <p:extLst>
      <p:ext uri="{BB962C8B-B14F-4D97-AF65-F5344CB8AC3E}">
        <p14:creationId xmlns:p14="http://schemas.microsoft.com/office/powerpoint/2010/main" val="2733489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Entwicklung des Bruttoinlandsprodukts: </a:t>
            </a:r>
            <a:r>
              <a:rPr lang="de-DE" dirty="0" smtClean="0"/>
              <a:t/>
            </a:r>
            <a:br>
              <a:rPr lang="de-DE" dirty="0" smtClean="0"/>
            </a:br>
            <a:r>
              <a:rPr lang="de-DE" dirty="0" smtClean="0"/>
              <a:t>+1,8% im Jahr 2022. Rückgang 2023?</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Quellen: Stat. Bundesamt, Stat. Landesamt </a:t>
            </a:r>
            <a:r>
              <a:rPr lang="de-DE" sz="700" dirty="0" err="1"/>
              <a:t>BaWü</a:t>
            </a:r>
            <a:r>
              <a:rPr lang="de-DE" sz="700" dirty="0"/>
              <a:t>, BDA-</a:t>
            </a:r>
            <a:r>
              <a:rPr lang="de-DE" sz="700" dirty="0" err="1"/>
              <a:t>Prognosenübersicht</a:t>
            </a:r>
            <a:r>
              <a:rPr lang="de-DE" sz="700" dirty="0"/>
              <a:t> (Forschungsinstitute, Sachverständigenrat, sonstige Institutionen </a:t>
            </a:r>
            <a:r>
              <a:rPr lang="de-DE" sz="700" dirty="0" smtClean="0"/>
              <a:t>)</a:t>
            </a:r>
            <a:endParaRPr lang="de-DE" sz="700" dirty="0"/>
          </a:p>
        </p:txBody>
      </p:sp>
      <p:graphicFrame>
        <p:nvGraphicFramePr>
          <p:cNvPr id="13" name="Inhaltsplatzhalter 6"/>
          <p:cNvGraphicFramePr>
            <a:graphicFrameLocks noGrp="1"/>
          </p:cNvGraphicFramePr>
          <p:nvPr>
            <p:ph sz="quarter" idx="12"/>
            <p:extLst>
              <p:ext uri="{D42A27DB-BD31-4B8C-83A1-F6EECF244321}">
                <p14:modId xmlns:p14="http://schemas.microsoft.com/office/powerpoint/2010/main" val="2280223863"/>
              </p:ext>
            </p:extLst>
          </p:nvPr>
        </p:nvGraphicFramePr>
        <p:xfrm>
          <a:off x="431800" y="1581150"/>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14</a:t>
            </a:fld>
            <a:endParaRPr lang="de-DE" dirty="0"/>
          </a:p>
        </p:txBody>
      </p:sp>
      <p:sp>
        <p:nvSpPr>
          <p:cNvPr id="9" name="Textfeld 8"/>
          <p:cNvSpPr txBox="1"/>
          <p:nvPr/>
        </p:nvSpPr>
        <p:spPr>
          <a:xfrm>
            <a:off x="5364088" y="2211318"/>
            <a:ext cx="864096" cy="184666"/>
          </a:xfrm>
          <a:prstGeom prst="rect">
            <a:avLst/>
          </a:prstGeom>
          <a:noFill/>
        </p:spPr>
        <p:txBody>
          <a:bodyPr wrap="square" lIns="0" tIns="0" rIns="0" bIns="0" rtlCol="0" anchor="ctr" anchorCtr="0">
            <a:spAutoFit/>
          </a:bodyPr>
          <a:lstStyle/>
          <a:p>
            <a:r>
              <a:rPr lang="de-DE" sz="1200" dirty="0">
                <a:solidFill>
                  <a:schemeClr val="accent2"/>
                </a:solidFill>
              </a:rPr>
              <a:t>Deutschland</a:t>
            </a:r>
          </a:p>
        </p:txBody>
      </p:sp>
      <p:sp>
        <p:nvSpPr>
          <p:cNvPr id="11" name="Textfeld 10"/>
          <p:cNvSpPr txBox="1"/>
          <p:nvPr/>
        </p:nvSpPr>
        <p:spPr>
          <a:xfrm>
            <a:off x="6372200" y="2211318"/>
            <a:ext cx="1368152" cy="184666"/>
          </a:xfrm>
          <a:prstGeom prst="rect">
            <a:avLst/>
          </a:prstGeom>
          <a:noFill/>
        </p:spPr>
        <p:txBody>
          <a:bodyPr wrap="square" lIns="0" tIns="0" rIns="0" bIns="0" rtlCol="0" anchor="ctr" anchorCtr="0">
            <a:spAutoFit/>
          </a:bodyPr>
          <a:lstStyle/>
          <a:p>
            <a:r>
              <a:rPr lang="de-DE" sz="1200" dirty="0" smtClean="0">
                <a:solidFill>
                  <a:schemeClr val="accent1"/>
                </a:solidFill>
              </a:rPr>
              <a:t>Baden-Württemberg</a:t>
            </a:r>
            <a:endParaRPr lang="de-DE" sz="1200" dirty="0">
              <a:solidFill>
                <a:schemeClr val="accent1"/>
              </a:solidFill>
            </a:endParaRPr>
          </a:p>
        </p:txBody>
      </p:sp>
      <p:sp>
        <p:nvSpPr>
          <p:cNvPr id="14" name="Rechteck 13"/>
          <p:cNvSpPr/>
          <p:nvPr/>
        </p:nvSpPr>
        <p:spPr>
          <a:xfrm>
            <a:off x="8100392" y="1804988"/>
            <a:ext cx="648072" cy="3097212"/>
          </a:xfrm>
          <a:prstGeom prst="rect">
            <a:avLst/>
          </a:prstGeom>
          <a:no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36000" tIns="180000" rIns="36000" rtlCol="0" anchor="t"/>
          <a:lstStyle/>
          <a:p>
            <a:pPr algn="ctr"/>
            <a:r>
              <a:rPr lang="de-DE" sz="1050" dirty="0" smtClean="0">
                <a:solidFill>
                  <a:schemeClr val="accent3"/>
                </a:solidFill>
              </a:rPr>
              <a:t>Vorläufige Werte </a:t>
            </a:r>
            <a:br>
              <a:rPr lang="de-DE" sz="1050" dirty="0" smtClean="0">
                <a:solidFill>
                  <a:schemeClr val="accent3"/>
                </a:solidFill>
              </a:rPr>
            </a:br>
            <a:endParaRPr lang="de-DE" sz="1050" dirty="0" smtClean="0">
              <a:solidFill>
                <a:schemeClr val="accent3"/>
              </a:solidFill>
            </a:endParaRPr>
          </a:p>
          <a:p>
            <a:pPr algn="ctr"/>
            <a:endParaRPr lang="de-DE" sz="1050" dirty="0">
              <a:solidFill>
                <a:schemeClr val="accent3"/>
              </a:solidFill>
            </a:endParaRPr>
          </a:p>
          <a:p>
            <a:pPr algn="ctr"/>
            <a:endParaRPr lang="de-DE" sz="1050" dirty="0" smtClean="0">
              <a:solidFill>
                <a:schemeClr val="accent3"/>
              </a:solidFill>
            </a:endParaRPr>
          </a:p>
          <a:p>
            <a:pPr algn="ctr"/>
            <a:endParaRPr lang="de-DE" sz="1050" dirty="0">
              <a:solidFill>
                <a:schemeClr val="accent3"/>
              </a:solidFill>
            </a:endParaRPr>
          </a:p>
          <a:p>
            <a:pPr algn="ctr"/>
            <a:endParaRPr lang="de-DE" sz="1050" dirty="0" smtClean="0">
              <a:solidFill>
                <a:schemeClr val="accent3"/>
              </a:solidFill>
            </a:endParaRPr>
          </a:p>
          <a:p>
            <a:pPr algn="ctr"/>
            <a:endParaRPr lang="de-DE" sz="1050" dirty="0" smtClean="0">
              <a:solidFill>
                <a:schemeClr val="accent3"/>
              </a:solidFill>
            </a:endParaRPr>
          </a:p>
          <a:p>
            <a:pPr algn="ctr"/>
            <a:endParaRPr lang="de-DE" sz="1050" dirty="0">
              <a:solidFill>
                <a:schemeClr val="accent3"/>
              </a:solidFill>
            </a:endParaRPr>
          </a:p>
          <a:p>
            <a:pPr algn="ctr"/>
            <a:r>
              <a:rPr lang="de-DE" sz="1050" dirty="0" smtClean="0">
                <a:solidFill>
                  <a:schemeClr val="accent3"/>
                </a:solidFill>
              </a:rPr>
              <a:t> </a:t>
            </a:r>
            <a:endParaRPr lang="de-DE" sz="1050" dirty="0">
              <a:solidFill>
                <a:schemeClr val="accent3"/>
              </a:solidFill>
            </a:endParaRPr>
          </a:p>
        </p:txBody>
      </p:sp>
      <p:sp>
        <p:nvSpPr>
          <p:cNvPr id="15" name="Diagonal liegende Ecken des Rechtecks schneiden 14"/>
          <p:cNvSpPr/>
          <p:nvPr/>
        </p:nvSpPr>
        <p:spPr>
          <a:xfrm>
            <a:off x="2411760" y="3371516"/>
            <a:ext cx="3960440" cy="784410"/>
          </a:xfrm>
          <a:prstGeom prst="snip2DiagRect">
            <a:avLst>
              <a:gd name="adj1" fmla="val 16812"/>
              <a:gd name="adj2" fmla="val 0"/>
            </a:avLst>
          </a:prstGeom>
          <a:solidFill>
            <a:schemeClr val="tx2">
              <a:lumMod val="40000"/>
              <a:lumOff val="60000"/>
            </a:schemeClr>
          </a:solidFill>
          <a:ln w="38100" cmpd="sng">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108000" rIns="72000" bIns="108000" numCol="1" spcCol="0" rtlCol="0" fromWordArt="0" anchor="ctr" anchorCtr="0" forceAA="0" compatLnSpc="1">
            <a:prstTxWarp prst="textNoShape">
              <a:avLst/>
            </a:prstTxWarp>
            <a:noAutofit/>
          </a:bodyP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de-DE" sz="1050" b="1" dirty="0" smtClean="0">
                <a:solidFill>
                  <a:schemeClr val="accent4"/>
                </a:solidFill>
              </a:rPr>
              <a:t>Aktuelle Prognosen </a:t>
            </a:r>
            <a:r>
              <a:rPr lang="de-DE" sz="1050" b="1" dirty="0">
                <a:solidFill>
                  <a:schemeClr val="accent4"/>
                </a:solidFill>
              </a:rPr>
              <a:t>für BIP </a:t>
            </a:r>
            <a:r>
              <a:rPr lang="de-DE" sz="1050" b="1" dirty="0" smtClean="0">
                <a:solidFill>
                  <a:schemeClr val="accent4"/>
                </a:solidFill>
              </a:rPr>
              <a:t>Deutschland (Stand Sept. 2022): </a:t>
            </a:r>
          </a:p>
          <a:p>
            <a:r>
              <a:rPr lang="de-DE" sz="1050" dirty="0" smtClean="0">
                <a:solidFill>
                  <a:schemeClr val="accent4"/>
                </a:solidFill>
              </a:rPr>
              <a:t>Für 2022  +1,1% bis +1,4% (Spanne von 4 aktuellen Prognosen)</a:t>
            </a:r>
            <a:endParaRPr lang="de-DE" sz="1050" dirty="0">
              <a:solidFill>
                <a:schemeClr val="accent4"/>
              </a:solidFill>
            </a:endParaRPr>
          </a:p>
        </p:txBody>
      </p:sp>
      <p:graphicFrame>
        <p:nvGraphicFramePr>
          <p:cNvPr id="7" name="Diagramm 6"/>
          <p:cNvGraphicFramePr/>
          <p:nvPr>
            <p:extLst>
              <p:ext uri="{D42A27DB-BD31-4B8C-83A1-F6EECF244321}">
                <p14:modId xmlns:p14="http://schemas.microsoft.com/office/powerpoint/2010/main" val="3713013535"/>
              </p:ext>
            </p:extLst>
          </p:nvPr>
        </p:nvGraphicFramePr>
        <p:xfrm>
          <a:off x="6156176" y="125214"/>
          <a:ext cx="2664295" cy="1553136"/>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feld 2"/>
          <p:cNvSpPr txBox="1"/>
          <p:nvPr/>
        </p:nvSpPr>
        <p:spPr>
          <a:xfrm>
            <a:off x="7596336" y="865044"/>
            <a:ext cx="1296144" cy="338554"/>
          </a:xfrm>
          <a:prstGeom prst="rect">
            <a:avLst/>
          </a:prstGeom>
          <a:noFill/>
        </p:spPr>
        <p:txBody>
          <a:bodyPr wrap="square" rtlCol="0">
            <a:spAutoFit/>
          </a:bodyPr>
          <a:lstStyle/>
          <a:p>
            <a:pPr algn="ctr"/>
            <a:r>
              <a:rPr lang="de-DE" sz="800" dirty="0" smtClean="0">
                <a:solidFill>
                  <a:schemeClr val="accent1"/>
                </a:solidFill>
              </a:rPr>
              <a:t>Mittlere Prognosen</a:t>
            </a:r>
            <a:br>
              <a:rPr lang="de-DE" sz="800" dirty="0" smtClean="0">
                <a:solidFill>
                  <a:schemeClr val="accent1"/>
                </a:solidFill>
              </a:rPr>
            </a:br>
            <a:r>
              <a:rPr lang="de-DE" sz="800" dirty="0" smtClean="0">
                <a:solidFill>
                  <a:schemeClr val="accent1"/>
                </a:solidFill>
              </a:rPr>
              <a:t> 2023  -0,3%  2024: +1,5%</a:t>
            </a:r>
            <a:endParaRPr lang="de-DE" sz="800" dirty="0">
              <a:solidFill>
                <a:schemeClr val="accent1"/>
              </a:solidFill>
            </a:endParaRPr>
          </a:p>
        </p:txBody>
      </p:sp>
      <p:sp>
        <p:nvSpPr>
          <p:cNvPr id="6" name="Diagonal liegende Ecken des Rechtecks abrunden 5"/>
          <p:cNvSpPr/>
          <p:nvPr/>
        </p:nvSpPr>
        <p:spPr>
          <a:xfrm>
            <a:off x="1979712" y="3323562"/>
            <a:ext cx="4392488" cy="92842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Prognosen für BIP Deutschland (Stand </a:t>
            </a:r>
            <a:r>
              <a:rPr lang="de-DE" sz="1200" dirty="0" smtClean="0"/>
              <a:t>Juli 2023): </a:t>
            </a:r>
            <a:endParaRPr lang="de-DE" sz="1200" dirty="0"/>
          </a:p>
          <a:p>
            <a:pPr algn="ctr"/>
            <a:r>
              <a:rPr lang="de-DE" sz="1200" dirty="0" smtClean="0"/>
              <a:t>Für 2023  -0,3% (Mittelwert aus 13 aktuellen Prognosen)</a:t>
            </a:r>
          </a:p>
          <a:p>
            <a:pPr algn="ctr"/>
            <a:r>
              <a:rPr lang="de-DE" sz="1200" dirty="0" smtClean="0"/>
              <a:t>Für 2024  +1,5 (Mittelwert aus 13 aktuellen Prognosen)</a:t>
            </a:r>
            <a:endParaRPr lang="de-DE" sz="400" dirty="0" smtClean="0"/>
          </a:p>
        </p:txBody>
      </p:sp>
    </p:spTree>
    <p:extLst>
      <p:ext uri="{BB962C8B-B14F-4D97-AF65-F5344CB8AC3E}">
        <p14:creationId xmlns:p14="http://schemas.microsoft.com/office/powerpoint/2010/main" val="2602270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Ifo-Konjunkturtest M+E-Industrie (Deutschland): </a:t>
            </a:r>
            <a:r>
              <a:rPr lang="de-DE" dirty="0" smtClean="0"/>
              <a:t>Weitere Eintrübung von Lage und Erwartungen</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24625" y="4911725"/>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ifo-Konjunkturtest;  *) Saldo der Unternehmensmeldungen über gute (+) und schlechte (-) Geschäftslage bzw. über erwartete Verbesserung (+) oder Verschlechterung (-) der Geschäftsentwicklung</a:t>
            </a:r>
          </a:p>
        </p:txBody>
      </p:sp>
      <p:graphicFrame>
        <p:nvGraphicFramePr>
          <p:cNvPr id="9" name="Inhaltsplatzhalter 6"/>
          <p:cNvGraphicFramePr>
            <a:graphicFrameLocks noGrp="1"/>
          </p:cNvGraphicFramePr>
          <p:nvPr>
            <p:ph sz="quarter" idx="12"/>
            <p:extLst>
              <p:ext uri="{D42A27DB-BD31-4B8C-83A1-F6EECF244321}">
                <p14:modId xmlns:p14="http://schemas.microsoft.com/office/powerpoint/2010/main" val="1650626954"/>
              </p:ext>
            </p:extLst>
          </p:nvPr>
        </p:nvGraphicFramePr>
        <p:xfrm>
          <a:off x="431800" y="1581149"/>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6" name="Foliennummernplatzhalter 5"/>
          <p:cNvSpPr>
            <a:spLocks noGrp="1"/>
          </p:cNvSpPr>
          <p:nvPr>
            <p:ph type="sldNum" sz="quarter" idx="12"/>
          </p:nvPr>
        </p:nvSpPr>
        <p:spPr/>
        <p:txBody>
          <a:bodyPr/>
          <a:lstStyle/>
          <a:p>
            <a:fld id="{DDE51A64-9E4F-429A-8143-D73DC17DA924}" type="slidenum">
              <a:rPr lang="de-DE" smtClean="0"/>
              <a:t>15</a:t>
            </a:fld>
            <a:endParaRPr lang="de-DE" dirty="0"/>
          </a:p>
        </p:txBody>
      </p:sp>
      <p:grpSp>
        <p:nvGrpSpPr>
          <p:cNvPr id="13" name="Gruppieren 12"/>
          <p:cNvGrpSpPr/>
          <p:nvPr/>
        </p:nvGrpSpPr>
        <p:grpSpPr>
          <a:xfrm>
            <a:off x="827584" y="4597500"/>
            <a:ext cx="7876108" cy="312621"/>
            <a:chOff x="827584" y="4597500"/>
            <a:chExt cx="7876108" cy="312621"/>
          </a:xfrm>
        </p:grpSpPr>
        <p:sp>
          <p:nvSpPr>
            <p:cNvPr id="14"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5"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6"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7"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8"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19"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0"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1"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2"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3"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4"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27" name="Textfeld 26"/>
          <p:cNvSpPr txBox="1"/>
          <p:nvPr/>
        </p:nvSpPr>
        <p:spPr>
          <a:xfrm>
            <a:off x="1979712" y="3965302"/>
            <a:ext cx="1605996" cy="184666"/>
          </a:xfrm>
          <a:prstGeom prst="rect">
            <a:avLst/>
          </a:prstGeom>
          <a:noFill/>
        </p:spPr>
        <p:txBody>
          <a:bodyPr wrap="square" lIns="0" tIns="0" rIns="0" bIns="0" rtlCol="0">
            <a:spAutoFit/>
          </a:bodyPr>
          <a:lstStyle/>
          <a:p>
            <a:r>
              <a:rPr lang="de-DE" sz="1200" dirty="0" smtClean="0">
                <a:solidFill>
                  <a:schemeClr val="accent1"/>
                </a:solidFill>
              </a:rPr>
              <a:t>Aktuelle Geschäftslage*)</a:t>
            </a:r>
            <a:endParaRPr lang="de-DE" sz="1200" dirty="0">
              <a:solidFill>
                <a:schemeClr val="accent1"/>
              </a:solidFill>
            </a:endParaRPr>
          </a:p>
        </p:txBody>
      </p:sp>
      <p:sp>
        <p:nvSpPr>
          <p:cNvPr id="28" name="Textfeld 27"/>
          <p:cNvSpPr txBox="1"/>
          <p:nvPr/>
        </p:nvSpPr>
        <p:spPr>
          <a:xfrm>
            <a:off x="1979712" y="4253847"/>
            <a:ext cx="3493008" cy="184666"/>
          </a:xfrm>
          <a:prstGeom prst="rect">
            <a:avLst/>
          </a:prstGeom>
          <a:noFill/>
        </p:spPr>
        <p:txBody>
          <a:bodyPr wrap="none" lIns="0" tIns="0" rIns="0" bIns="0" rtlCol="0">
            <a:spAutoFit/>
          </a:bodyPr>
          <a:lstStyle/>
          <a:p>
            <a:r>
              <a:rPr lang="de-DE" sz="1200" dirty="0">
                <a:solidFill>
                  <a:schemeClr val="accent2"/>
                </a:solidFill>
              </a:rPr>
              <a:t>Geschäftserwartungen für die nächsten sechs Monate*)</a:t>
            </a:r>
          </a:p>
        </p:txBody>
      </p:sp>
    </p:spTree>
    <p:extLst>
      <p:ext uri="{BB962C8B-B14F-4D97-AF65-F5344CB8AC3E}">
        <p14:creationId xmlns:p14="http://schemas.microsoft.com/office/powerpoint/2010/main" val="36968778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Produktions-/Exporterwartungen (Deutschland</a:t>
            </a:r>
            <a:r>
              <a:rPr lang="de-DE" dirty="0" smtClean="0"/>
              <a:t>): </a:t>
            </a:r>
            <a:br>
              <a:rPr lang="de-DE" dirty="0" smtClean="0"/>
            </a:br>
            <a:r>
              <a:rPr lang="de-DE" dirty="0" smtClean="0"/>
              <a:t>Nach Anstieg Anfang 2023 jetzt im negativen Bereich</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smtClean="0"/>
              <a:t>Quelle: </a:t>
            </a:r>
            <a:r>
              <a:rPr lang="de-DE" sz="700" dirty="0"/>
              <a:t>ifo-Konjunkturtest;  </a:t>
            </a:r>
            <a:r>
              <a:rPr lang="de-DE" sz="700" dirty="0" smtClean="0"/>
              <a:t>*) </a:t>
            </a:r>
            <a:r>
              <a:rPr lang="de-DE" sz="700" dirty="0"/>
              <a:t>Saldo der Unternehmensmeldungen über erwartete Zunahme (+) und Abnahme (-) in den nächsten drei Monaten</a:t>
            </a:r>
          </a:p>
        </p:txBody>
      </p:sp>
      <p:graphicFrame>
        <p:nvGraphicFramePr>
          <p:cNvPr id="13" name="Inhaltsplatzhalter 6"/>
          <p:cNvGraphicFramePr>
            <a:graphicFrameLocks noGrp="1"/>
          </p:cNvGraphicFramePr>
          <p:nvPr>
            <p:ph sz="quarter" idx="12"/>
            <p:extLst>
              <p:ext uri="{D42A27DB-BD31-4B8C-83A1-F6EECF244321}">
                <p14:modId xmlns:p14="http://schemas.microsoft.com/office/powerpoint/2010/main" val="1582420128"/>
              </p:ext>
            </p:extLst>
          </p:nvPr>
        </p:nvGraphicFramePr>
        <p:xfrm>
          <a:off x="431800" y="1563638"/>
          <a:ext cx="8280400" cy="3348087"/>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feld 14"/>
          <p:cNvSpPr txBox="1"/>
          <p:nvPr/>
        </p:nvSpPr>
        <p:spPr>
          <a:xfrm>
            <a:off x="895901" y="2243460"/>
            <a:ext cx="723771" cy="184666"/>
          </a:xfrm>
          <a:prstGeom prst="rect">
            <a:avLst/>
          </a:prstGeom>
          <a:noFill/>
        </p:spPr>
        <p:txBody>
          <a:bodyPr wrap="square" lIns="0" tIns="0" rIns="0" bIns="0" rtlCol="0" anchor="ctr" anchorCtr="0">
            <a:spAutoFit/>
          </a:bodyPr>
          <a:lstStyle/>
          <a:p>
            <a:r>
              <a:rPr lang="de-DE" sz="1200" dirty="0" smtClean="0">
                <a:solidFill>
                  <a:schemeClr val="accent2"/>
                </a:solidFill>
              </a:rPr>
              <a:t>Export*)</a:t>
            </a:r>
            <a:endParaRPr lang="de-DE" sz="1200" dirty="0">
              <a:solidFill>
                <a:schemeClr val="accent2"/>
              </a:solidFill>
            </a:endParaRPr>
          </a:p>
        </p:txBody>
      </p:sp>
      <p:sp>
        <p:nvSpPr>
          <p:cNvPr id="5" name="Foliennummernplatzhalter 4"/>
          <p:cNvSpPr>
            <a:spLocks noGrp="1"/>
          </p:cNvSpPr>
          <p:nvPr>
            <p:ph type="sldNum" sz="quarter" idx="12"/>
          </p:nvPr>
        </p:nvSpPr>
        <p:spPr/>
        <p:txBody>
          <a:bodyPr/>
          <a:lstStyle/>
          <a:p>
            <a:fld id="{DDE51A64-9E4F-429A-8143-D73DC17DA924}" type="slidenum">
              <a:rPr lang="de-DE" smtClean="0"/>
              <a:t>16</a:t>
            </a:fld>
            <a:endParaRPr lang="de-DE" dirty="0"/>
          </a:p>
        </p:txBody>
      </p:sp>
      <p:sp>
        <p:nvSpPr>
          <p:cNvPr id="32" name="Textfeld 7"/>
          <p:cNvSpPr txBox="1"/>
          <p:nvPr/>
        </p:nvSpPr>
        <p:spPr>
          <a:xfrm>
            <a:off x="1706873" y="2243460"/>
            <a:ext cx="1020829" cy="184666"/>
          </a:xfrm>
          <a:prstGeom prst="rect">
            <a:avLst/>
          </a:prstGeom>
          <a:noFill/>
        </p:spPr>
        <p:txBody>
          <a:bodyPr wrap="square" lIns="0" tIns="0" rIns="0" bIns="0" rtlCol="0" anchor="ctr" anchorCtr="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200" dirty="0" smtClean="0">
                <a:solidFill>
                  <a:srgbClr val="00628C"/>
                </a:solidFill>
              </a:rPr>
              <a:t>Produktion *)</a:t>
            </a:r>
            <a:endParaRPr lang="de-DE" sz="1200" dirty="0">
              <a:solidFill>
                <a:srgbClr val="00628C"/>
              </a:solidFill>
            </a:endParaRPr>
          </a:p>
        </p:txBody>
      </p:sp>
      <p:sp>
        <p:nvSpPr>
          <p:cNvPr id="12" name="Textfeld 1"/>
          <p:cNvSpPr txBox="1"/>
          <p:nvPr/>
        </p:nvSpPr>
        <p:spPr>
          <a:xfrm>
            <a:off x="863664"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6" name="Textfeld 1"/>
          <p:cNvSpPr txBox="1"/>
          <p:nvPr/>
        </p:nvSpPr>
        <p:spPr>
          <a:xfrm>
            <a:off x="1576543"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7" name="Textfeld 1"/>
          <p:cNvSpPr txBox="1"/>
          <p:nvPr/>
        </p:nvSpPr>
        <p:spPr>
          <a:xfrm>
            <a:off x="2289422"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8" name="Textfeld 1"/>
          <p:cNvSpPr txBox="1"/>
          <p:nvPr/>
        </p:nvSpPr>
        <p:spPr>
          <a:xfrm>
            <a:off x="3002301"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9" name="Textfeld 1"/>
          <p:cNvSpPr txBox="1"/>
          <p:nvPr/>
        </p:nvSpPr>
        <p:spPr>
          <a:xfrm>
            <a:off x="3715180"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0" name="Textfeld 1"/>
          <p:cNvSpPr txBox="1"/>
          <p:nvPr/>
        </p:nvSpPr>
        <p:spPr>
          <a:xfrm>
            <a:off x="4428059"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1" name="Textfeld 1"/>
          <p:cNvSpPr txBox="1"/>
          <p:nvPr/>
        </p:nvSpPr>
        <p:spPr>
          <a:xfrm>
            <a:off x="5140938"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2" name="Textfeld 1"/>
          <p:cNvSpPr txBox="1"/>
          <p:nvPr/>
        </p:nvSpPr>
        <p:spPr>
          <a:xfrm>
            <a:off x="5853817"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3" name="Textfeld 1"/>
          <p:cNvSpPr txBox="1"/>
          <p:nvPr/>
        </p:nvSpPr>
        <p:spPr>
          <a:xfrm>
            <a:off x="656669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4" name="Textfeld 1"/>
          <p:cNvSpPr txBox="1"/>
          <p:nvPr/>
        </p:nvSpPr>
        <p:spPr>
          <a:xfrm>
            <a:off x="7279575"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5" name="Textfeld 1"/>
          <p:cNvSpPr txBox="1"/>
          <p:nvPr/>
        </p:nvSpPr>
        <p:spPr>
          <a:xfrm>
            <a:off x="7992456" y="4587974"/>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Tree>
    <p:extLst>
      <p:ext uri="{BB962C8B-B14F-4D97-AF65-F5344CB8AC3E}">
        <p14:creationId xmlns:p14="http://schemas.microsoft.com/office/powerpoint/2010/main" val="38175752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Verbraucherpreise (Deutschland</a:t>
            </a:r>
            <a:r>
              <a:rPr lang="de-DE" dirty="0" smtClean="0"/>
              <a:t>): Leicht nachlassende, aber immer noch hohe Steigerungsrate</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52313"/>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Statistisches Bundesamt, BDA (</a:t>
            </a:r>
            <a:r>
              <a:rPr lang="de-DE" sz="700" dirty="0" err="1" smtClean="0"/>
              <a:t>Prognosenübersicht</a:t>
            </a:r>
            <a:r>
              <a:rPr lang="de-DE" sz="700" dirty="0" smtClean="0"/>
              <a:t>)    * Umstellung auf Basisjahr 2020=100 ab 2020, Werte bis 2019 basieren auf Index 2015=100</a:t>
            </a:r>
            <a:endParaRPr lang="de-DE" sz="700" dirty="0"/>
          </a:p>
        </p:txBody>
      </p:sp>
      <p:graphicFrame>
        <p:nvGraphicFramePr>
          <p:cNvPr id="6" name="Inhaltsplatzhalter 6"/>
          <p:cNvGraphicFramePr>
            <a:graphicFrameLocks noGrp="1"/>
          </p:cNvGraphicFramePr>
          <p:nvPr>
            <p:ph sz="quarter" idx="12"/>
            <p:extLst>
              <p:ext uri="{D42A27DB-BD31-4B8C-83A1-F6EECF244321}">
                <p14:modId xmlns:p14="http://schemas.microsoft.com/office/powerpoint/2010/main" val="1837405171"/>
              </p:ext>
            </p:extLst>
          </p:nvPr>
        </p:nvGraphicFramePr>
        <p:xfrm>
          <a:off x="431800" y="1581150"/>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17</a:t>
            </a:fld>
            <a:endParaRPr lang="de-DE" dirty="0"/>
          </a:p>
        </p:txBody>
      </p:sp>
      <p:sp>
        <p:nvSpPr>
          <p:cNvPr id="14" name="Textfeld 1"/>
          <p:cNvSpPr txBox="1"/>
          <p:nvPr/>
        </p:nvSpPr>
        <p:spPr>
          <a:xfrm>
            <a:off x="1979713" y="1935567"/>
            <a:ext cx="110416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1,8 %</a:t>
            </a:r>
            <a:endParaRPr lang="de-DE" sz="1200" b="1" dirty="0">
              <a:solidFill>
                <a:schemeClr val="accent1"/>
              </a:solidFill>
            </a:endParaRPr>
          </a:p>
        </p:txBody>
      </p:sp>
      <p:sp>
        <p:nvSpPr>
          <p:cNvPr id="15" name="Textfeld 1"/>
          <p:cNvSpPr txBox="1"/>
          <p:nvPr/>
        </p:nvSpPr>
        <p:spPr>
          <a:xfrm>
            <a:off x="812800" y="1935567"/>
            <a:ext cx="1142929"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1,5 %</a:t>
            </a:r>
            <a:endParaRPr lang="de-DE" sz="1200" b="1" dirty="0">
              <a:solidFill>
                <a:schemeClr val="accent1"/>
              </a:solidFill>
            </a:endParaRPr>
          </a:p>
        </p:txBody>
      </p:sp>
      <p:sp>
        <p:nvSpPr>
          <p:cNvPr id="16" name="Textfeld 1"/>
          <p:cNvSpPr txBox="1"/>
          <p:nvPr/>
        </p:nvSpPr>
        <p:spPr>
          <a:xfrm>
            <a:off x="3059832" y="1935567"/>
            <a:ext cx="1152187"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1,4 %</a:t>
            </a:r>
            <a:endParaRPr lang="de-DE" sz="1200" b="1" dirty="0">
              <a:solidFill>
                <a:schemeClr val="accent1"/>
              </a:solidFill>
            </a:endParaRPr>
          </a:p>
        </p:txBody>
      </p:sp>
      <p:sp>
        <p:nvSpPr>
          <p:cNvPr id="17" name="Textfeld 1"/>
          <p:cNvSpPr txBox="1"/>
          <p:nvPr/>
        </p:nvSpPr>
        <p:spPr>
          <a:xfrm>
            <a:off x="6444208" y="1935567"/>
            <a:ext cx="1152128"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6,9 %</a:t>
            </a:r>
            <a:endParaRPr lang="de-DE" sz="1200" dirty="0">
              <a:solidFill>
                <a:schemeClr val="accent1"/>
              </a:solidFill>
            </a:endParaRPr>
          </a:p>
        </p:txBody>
      </p:sp>
      <p:sp>
        <p:nvSpPr>
          <p:cNvPr id="18" name="Textfeld 1"/>
          <p:cNvSpPr txBox="1"/>
          <p:nvPr/>
        </p:nvSpPr>
        <p:spPr>
          <a:xfrm>
            <a:off x="4211960" y="1935567"/>
            <a:ext cx="1128204"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0,5 </a:t>
            </a:r>
            <a:r>
              <a:rPr lang="de-DE" sz="1200" b="1" dirty="0">
                <a:solidFill>
                  <a:schemeClr val="accent1"/>
                </a:solidFill>
              </a:rPr>
              <a:t>%</a:t>
            </a:r>
          </a:p>
        </p:txBody>
      </p:sp>
      <p:sp>
        <p:nvSpPr>
          <p:cNvPr id="12" name="Textfeld 1"/>
          <p:cNvSpPr txBox="1"/>
          <p:nvPr/>
        </p:nvSpPr>
        <p:spPr>
          <a:xfrm>
            <a:off x="6468309" y="4587974"/>
            <a:ext cx="108000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13" name="Textfeld 1"/>
          <p:cNvSpPr txBox="1"/>
          <p:nvPr/>
        </p:nvSpPr>
        <p:spPr>
          <a:xfrm>
            <a:off x="5364088" y="1935567"/>
            <a:ext cx="1104161"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3,1 </a:t>
            </a:r>
            <a:r>
              <a:rPr lang="de-DE" sz="1200" b="1" dirty="0">
                <a:solidFill>
                  <a:schemeClr val="accent1"/>
                </a:solidFill>
              </a:rPr>
              <a:t>%</a:t>
            </a:r>
          </a:p>
        </p:txBody>
      </p:sp>
      <p:sp>
        <p:nvSpPr>
          <p:cNvPr id="19" name="Pfeil nach rechts 18"/>
          <p:cNvSpPr/>
          <p:nvPr/>
        </p:nvSpPr>
        <p:spPr>
          <a:xfrm>
            <a:off x="6468249" y="1419622"/>
            <a:ext cx="2247126" cy="539294"/>
          </a:xfrm>
          <a:prstGeom prst="rightArrow">
            <a:avLst>
              <a:gd name="adj1" fmla="val 100000"/>
              <a:gd name="adj2" fmla="val 6567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b="1" dirty="0" smtClean="0">
                <a:solidFill>
                  <a:schemeClr val="bg1"/>
                </a:solidFill>
              </a:rPr>
              <a:t>Prognose 2023: + 6,0% (Mittelwert 16 aktuelle Prognosen, Stand Juli 2023)</a:t>
            </a:r>
            <a:endParaRPr lang="de-DE" sz="1050" b="1" dirty="0">
              <a:solidFill>
                <a:schemeClr val="bg1"/>
              </a:solidFill>
            </a:endParaRPr>
          </a:p>
        </p:txBody>
      </p:sp>
      <p:sp>
        <p:nvSpPr>
          <p:cNvPr id="20" name="Textfeld 1"/>
          <p:cNvSpPr txBox="1"/>
          <p:nvPr/>
        </p:nvSpPr>
        <p:spPr>
          <a:xfrm>
            <a:off x="7596336"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
        <p:nvSpPr>
          <p:cNvPr id="21" name="Textfeld 1"/>
          <p:cNvSpPr txBox="1"/>
          <p:nvPr/>
        </p:nvSpPr>
        <p:spPr>
          <a:xfrm>
            <a:off x="308387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2" name="Textfeld 1"/>
          <p:cNvSpPr txBox="1"/>
          <p:nvPr/>
        </p:nvSpPr>
        <p:spPr>
          <a:xfrm>
            <a:off x="82758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534016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4" name="Textfeld 1"/>
          <p:cNvSpPr txBox="1"/>
          <p:nvPr/>
        </p:nvSpPr>
        <p:spPr>
          <a:xfrm>
            <a:off x="4212019"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5" name="Textfeld 1"/>
          <p:cNvSpPr txBox="1"/>
          <p:nvPr/>
        </p:nvSpPr>
        <p:spPr>
          <a:xfrm>
            <a:off x="1955729"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6" name="Textfeld 1"/>
          <p:cNvSpPr txBox="1"/>
          <p:nvPr/>
        </p:nvSpPr>
        <p:spPr>
          <a:xfrm>
            <a:off x="7596336" y="1935567"/>
            <a:ext cx="1152128"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7,2 % </a:t>
            </a:r>
            <a:r>
              <a:rPr lang="de-DE" sz="1200" dirty="0" smtClean="0">
                <a:solidFill>
                  <a:schemeClr val="accent1"/>
                </a:solidFill>
              </a:rPr>
              <a:t>(Jan-Jul)</a:t>
            </a:r>
            <a:endParaRPr lang="de-DE" sz="1200" dirty="0">
              <a:solidFill>
                <a:schemeClr val="accent1"/>
              </a:solidFill>
            </a:endParaRPr>
          </a:p>
        </p:txBody>
      </p:sp>
      <p:sp>
        <p:nvSpPr>
          <p:cNvPr id="27" name="Textfeld 26"/>
          <p:cNvSpPr txBox="1"/>
          <p:nvPr/>
        </p:nvSpPr>
        <p:spPr>
          <a:xfrm>
            <a:off x="8100392" y="4371950"/>
            <a:ext cx="432048" cy="246221"/>
          </a:xfrm>
          <a:prstGeom prst="rect">
            <a:avLst/>
          </a:prstGeom>
          <a:noFill/>
        </p:spPr>
        <p:txBody>
          <a:bodyPr wrap="square" rtlCol="0">
            <a:spAutoFit/>
          </a:bodyPr>
          <a:lstStyle/>
          <a:p>
            <a:r>
              <a:rPr lang="de-DE" sz="1000" i="1" dirty="0" smtClean="0"/>
              <a:t>Jul</a:t>
            </a:r>
            <a:endParaRPr lang="de-DE" sz="1000" i="1" dirty="0"/>
          </a:p>
        </p:txBody>
      </p:sp>
    </p:spTree>
    <p:extLst>
      <p:ext uri="{BB962C8B-B14F-4D97-AF65-F5344CB8AC3E}">
        <p14:creationId xmlns:p14="http://schemas.microsoft.com/office/powerpoint/2010/main" val="2344955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Verbraucherpreise </a:t>
            </a:r>
            <a:r>
              <a:rPr lang="de-DE" dirty="0" smtClean="0"/>
              <a:t>(</a:t>
            </a:r>
            <a:r>
              <a:rPr lang="de-DE" dirty="0"/>
              <a:t>Baden-Württemberg): </a:t>
            </a:r>
            <a:r>
              <a:rPr lang="de-DE" dirty="0" smtClean="0"/>
              <a:t/>
            </a:r>
            <a:br>
              <a:rPr lang="de-DE" dirty="0" smtClean="0"/>
            </a:br>
            <a:r>
              <a:rPr lang="de-DE" dirty="0" smtClean="0"/>
              <a:t>Leicht nachlassende, aber immer noch hohe Steigerungsrate</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8280400" cy="252313"/>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Statistisches Landesamt Baden-Württemberg * Umstellung auf </a:t>
            </a:r>
            <a:r>
              <a:rPr lang="de-DE" sz="700" dirty="0" err="1"/>
              <a:t>Basisijahr</a:t>
            </a:r>
            <a:r>
              <a:rPr lang="de-DE" sz="700" dirty="0"/>
              <a:t> 2020=100 ab 2020, Werte bis 2019 basieren auf Index 2015=100</a:t>
            </a:r>
          </a:p>
        </p:txBody>
      </p:sp>
      <p:graphicFrame>
        <p:nvGraphicFramePr>
          <p:cNvPr id="6" name="Inhaltsplatzhalter 6"/>
          <p:cNvGraphicFramePr>
            <a:graphicFrameLocks noGrp="1"/>
          </p:cNvGraphicFramePr>
          <p:nvPr>
            <p:ph sz="quarter" idx="12"/>
            <p:extLst>
              <p:ext uri="{D42A27DB-BD31-4B8C-83A1-F6EECF244321}">
                <p14:modId xmlns:p14="http://schemas.microsoft.com/office/powerpoint/2010/main" val="2406919151"/>
              </p:ext>
            </p:extLst>
          </p:nvPr>
        </p:nvGraphicFramePr>
        <p:xfrm>
          <a:off x="431800" y="1581150"/>
          <a:ext cx="828040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18</a:t>
            </a:fld>
            <a:endParaRPr lang="de-DE" dirty="0"/>
          </a:p>
        </p:txBody>
      </p:sp>
      <p:sp>
        <p:nvSpPr>
          <p:cNvPr id="14" name="Textfeld 1"/>
          <p:cNvSpPr txBox="1"/>
          <p:nvPr/>
        </p:nvSpPr>
        <p:spPr>
          <a:xfrm>
            <a:off x="1979713" y="1935567"/>
            <a:ext cx="1104162"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2,0 %</a:t>
            </a:r>
            <a:endParaRPr lang="de-DE" sz="1200" b="1" dirty="0">
              <a:solidFill>
                <a:schemeClr val="accent1"/>
              </a:solidFill>
            </a:endParaRPr>
          </a:p>
        </p:txBody>
      </p:sp>
      <p:sp>
        <p:nvSpPr>
          <p:cNvPr id="15" name="Textfeld 1"/>
          <p:cNvSpPr txBox="1"/>
          <p:nvPr/>
        </p:nvSpPr>
        <p:spPr>
          <a:xfrm>
            <a:off x="812800" y="1935567"/>
            <a:ext cx="1142929"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1,6 %</a:t>
            </a:r>
            <a:endParaRPr lang="de-DE" sz="1200" b="1" dirty="0">
              <a:solidFill>
                <a:schemeClr val="accent1"/>
              </a:solidFill>
            </a:endParaRPr>
          </a:p>
        </p:txBody>
      </p:sp>
      <p:sp>
        <p:nvSpPr>
          <p:cNvPr id="16" name="Textfeld 1"/>
          <p:cNvSpPr txBox="1"/>
          <p:nvPr/>
        </p:nvSpPr>
        <p:spPr>
          <a:xfrm>
            <a:off x="3059832" y="1935567"/>
            <a:ext cx="1152187"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1,5 %</a:t>
            </a:r>
            <a:endParaRPr lang="de-DE" sz="1200" b="1" dirty="0">
              <a:solidFill>
                <a:schemeClr val="accent1"/>
              </a:solidFill>
            </a:endParaRPr>
          </a:p>
        </p:txBody>
      </p:sp>
      <p:sp>
        <p:nvSpPr>
          <p:cNvPr id="17" name="Textfeld 1"/>
          <p:cNvSpPr txBox="1"/>
          <p:nvPr/>
        </p:nvSpPr>
        <p:spPr>
          <a:xfrm>
            <a:off x="6444208" y="1935567"/>
            <a:ext cx="1152128"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6,3 %</a:t>
            </a:r>
            <a:endParaRPr lang="de-DE" sz="1200" dirty="0">
              <a:solidFill>
                <a:schemeClr val="accent1"/>
              </a:solidFill>
            </a:endParaRPr>
          </a:p>
        </p:txBody>
      </p:sp>
      <p:sp>
        <p:nvSpPr>
          <p:cNvPr id="18" name="Textfeld 1"/>
          <p:cNvSpPr txBox="1"/>
          <p:nvPr/>
        </p:nvSpPr>
        <p:spPr>
          <a:xfrm>
            <a:off x="4211960" y="1935567"/>
            <a:ext cx="1128204"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0,6 </a:t>
            </a:r>
            <a:r>
              <a:rPr lang="de-DE" sz="1200" b="1" dirty="0">
                <a:solidFill>
                  <a:schemeClr val="accent1"/>
                </a:solidFill>
              </a:rPr>
              <a:t>%</a:t>
            </a:r>
          </a:p>
        </p:txBody>
      </p:sp>
      <p:sp>
        <p:nvSpPr>
          <p:cNvPr id="12" name="Textfeld 1"/>
          <p:cNvSpPr txBox="1"/>
          <p:nvPr/>
        </p:nvSpPr>
        <p:spPr>
          <a:xfrm>
            <a:off x="6468309" y="4587974"/>
            <a:ext cx="108000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13" name="Textfeld 1"/>
          <p:cNvSpPr txBox="1"/>
          <p:nvPr/>
        </p:nvSpPr>
        <p:spPr>
          <a:xfrm>
            <a:off x="5364088" y="1935567"/>
            <a:ext cx="1104161"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3,0 </a:t>
            </a:r>
            <a:r>
              <a:rPr lang="de-DE" sz="1200" b="1" dirty="0">
                <a:solidFill>
                  <a:schemeClr val="accent1"/>
                </a:solidFill>
              </a:rPr>
              <a:t>%</a:t>
            </a:r>
          </a:p>
        </p:txBody>
      </p:sp>
      <p:sp>
        <p:nvSpPr>
          <p:cNvPr id="20" name="Textfeld 1"/>
          <p:cNvSpPr txBox="1"/>
          <p:nvPr/>
        </p:nvSpPr>
        <p:spPr>
          <a:xfrm>
            <a:off x="7596336"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
        <p:nvSpPr>
          <p:cNvPr id="21" name="Textfeld 1"/>
          <p:cNvSpPr txBox="1"/>
          <p:nvPr/>
        </p:nvSpPr>
        <p:spPr>
          <a:xfrm>
            <a:off x="308387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2" name="Textfeld 1"/>
          <p:cNvSpPr txBox="1"/>
          <p:nvPr/>
        </p:nvSpPr>
        <p:spPr>
          <a:xfrm>
            <a:off x="82758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5340164"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4" name="Textfeld 1"/>
          <p:cNvSpPr txBox="1"/>
          <p:nvPr/>
        </p:nvSpPr>
        <p:spPr>
          <a:xfrm>
            <a:off x="4212019"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5" name="Textfeld 1"/>
          <p:cNvSpPr txBox="1"/>
          <p:nvPr/>
        </p:nvSpPr>
        <p:spPr>
          <a:xfrm>
            <a:off x="1955729" y="4587974"/>
            <a:ext cx="1080120" cy="312608"/>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6" name="Textfeld 1"/>
          <p:cNvSpPr txBox="1"/>
          <p:nvPr/>
        </p:nvSpPr>
        <p:spPr>
          <a:xfrm>
            <a:off x="7596336" y="1935567"/>
            <a:ext cx="1152128"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b="1" dirty="0">
                <a:solidFill>
                  <a:schemeClr val="accent1"/>
                </a:solidFill>
              </a:rPr>
              <a:t>+ </a:t>
            </a:r>
            <a:r>
              <a:rPr lang="de-DE" sz="1200" b="1" dirty="0" smtClean="0">
                <a:solidFill>
                  <a:schemeClr val="accent1"/>
                </a:solidFill>
              </a:rPr>
              <a:t>7,5 % </a:t>
            </a:r>
            <a:r>
              <a:rPr lang="de-DE" sz="1200" dirty="0" smtClean="0">
                <a:solidFill>
                  <a:schemeClr val="accent1"/>
                </a:solidFill>
              </a:rPr>
              <a:t>(Jan-Jul)</a:t>
            </a:r>
            <a:endParaRPr lang="de-DE" sz="1200" dirty="0">
              <a:solidFill>
                <a:schemeClr val="accent1"/>
              </a:solidFill>
            </a:endParaRPr>
          </a:p>
        </p:txBody>
      </p:sp>
    </p:spTree>
    <p:extLst>
      <p:ext uri="{BB962C8B-B14F-4D97-AF65-F5344CB8AC3E}">
        <p14:creationId xmlns:p14="http://schemas.microsoft.com/office/powerpoint/2010/main" val="3223313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Preise: </a:t>
            </a:r>
            <a:r>
              <a:rPr lang="de-DE" dirty="0" smtClean="0"/>
              <a:t>Enorme Anstiege bei Einfuhr- und Erzeugerpreisen aktuell gebremst</a:t>
            </a:r>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DDE51A64-9E4F-429A-8143-D73DC17DA924}" type="slidenum">
              <a:rPr lang="de-DE" smtClean="0"/>
              <a:t>19</a:t>
            </a:fld>
            <a:endParaRPr lang="de-DE" dirty="0"/>
          </a:p>
        </p:txBody>
      </p:sp>
      <p:graphicFrame>
        <p:nvGraphicFramePr>
          <p:cNvPr id="6" name="Inhaltsplatzhalter 6"/>
          <p:cNvGraphicFramePr>
            <a:graphicFrameLocks/>
          </p:cNvGraphicFramePr>
          <p:nvPr>
            <p:extLst>
              <p:ext uri="{D42A27DB-BD31-4B8C-83A1-F6EECF244321}">
                <p14:modId xmlns:p14="http://schemas.microsoft.com/office/powerpoint/2010/main" val="895208716"/>
              </p:ext>
            </p:extLst>
          </p:nvPr>
        </p:nvGraphicFramePr>
        <p:xfrm>
          <a:off x="431800" y="1419225"/>
          <a:ext cx="8280400" cy="334808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feld 1"/>
          <p:cNvSpPr txBox="1"/>
          <p:nvPr/>
        </p:nvSpPr>
        <p:spPr>
          <a:xfrm>
            <a:off x="793751"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8" name="Textfeld 1"/>
          <p:cNvSpPr txBox="1"/>
          <p:nvPr/>
        </p:nvSpPr>
        <p:spPr>
          <a:xfrm>
            <a:off x="2240677"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9" name="Textfeld 1"/>
          <p:cNvSpPr txBox="1"/>
          <p:nvPr/>
        </p:nvSpPr>
        <p:spPr>
          <a:xfrm>
            <a:off x="2964140"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0" name="Textfeld 1"/>
          <p:cNvSpPr txBox="1"/>
          <p:nvPr/>
        </p:nvSpPr>
        <p:spPr>
          <a:xfrm>
            <a:off x="3687603"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11" name="Textfeld 1"/>
          <p:cNvSpPr txBox="1"/>
          <p:nvPr/>
        </p:nvSpPr>
        <p:spPr>
          <a:xfrm>
            <a:off x="4411066"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12" name="Textfeld 1"/>
          <p:cNvSpPr txBox="1"/>
          <p:nvPr/>
        </p:nvSpPr>
        <p:spPr>
          <a:xfrm>
            <a:off x="5134529"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13" name="Textfeld 1"/>
          <p:cNvSpPr txBox="1"/>
          <p:nvPr/>
        </p:nvSpPr>
        <p:spPr>
          <a:xfrm>
            <a:off x="5857992"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14" name="Textfeld 1"/>
          <p:cNvSpPr txBox="1"/>
          <p:nvPr/>
        </p:nvSpPr>
        <p:spPr>
          <a:xfrm>
            <a:off x="6581455"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15" name="Textfeld 1"/>
          <p:cNvSpPr txBox="1"/>
          <p:nvPr/>
        </p:nvSpPr>
        <p:spPr>
          <a:xfrm>
            <a:off x="7304918"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16" name="Textfeld 1"/>
          <p:cNvSpPr txBox="1"/>
          <p:nvPr/>
        </p:nvSpPr>
        <p:spPr>
          <a:xfrm>
            <a:off x="8028384" y="4597500"/>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
        <p:nvSpPr>
          <p:cNvPr id="17" name="Textfeld 1"/>
          <p:cNvSpPr txBox="1"/>
          <p:nvPr/>
        </p:nvSpPr>
        <p:spPr>
          <a:xfrm>
            <a:off x="1517214" y="4587974"/>
            <a:ext cx="720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8" name="Textplatzhalter 12"/>
          <p:cNvSpPr txBox="1">
            <a:spLocks/>
          </p:cNvSpPr>
          <p:nvPr/>
        </p:nvSpPr>
        <p:spPr>
          <a:xfrm>
            <a:off x="431801" y="4911725"/>
            <a:ext cx="8280400" cy="252313"/>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Statistisches </a:t>
            </a:r>
            <a:r>
              <a:rPr lang="de-DE" sz="700" dirty="0" smtClean="0"/>
              <a:t>Bundesamt</a:t>
            </a:r>
            <a:endParaRPr lang="de-DE" sz="700" dirty="0"/>
          </a:p>
        </p:txBody>
      </p:sp>
    </p:spTree>
    <p:extLst>
      <p:ext uri="{BB962C8B-B14F-4D97-AF65-F5344CB8AC3E}">
        <p14:creationId xmlns:p14="http://schemas.microsoft.com/office/powerpoint/2010/main" val="293828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M+E-Auftragseingang </a:t>
            </a:r>
            <a:r>
              <a:rPr lang="de-DE" dirty="0"/>
              <a:t>(Deutschland): </a:t>
            </a:r>
            <a:r>
              <a:rPr lang="de-DE" dirty="0" smtClean="0"/>
              <a:t> Bisheriges Jahr 2023 im Vorjahresvergleich schwächer</a:t>
            </a:r>
            <a:endParaRPr lang="de-DE" dirty="0"/>
          </a:p>
        </p:txBody>
      </p:sp>
      <p:sp>
        <p:nvSpPr>
          <p:cNvPr id="4" name="Fußzeilenplatzhalter 3"/>
          <p:cNvSpPr>
            <a:spLocks noGrp="1"/>
          </p:cNvSpPr>
          <p:nvPr>
            <p:ph type="ftr" sz="quarter" idx="11"/>
          </p:nvPr>
        </p:nvSpPr>
        <p:spPr/>
        <p:txBody>
          <a:bodyPr/>
          <a:lstStyle/>
          <a:p>
            <a:endParaRPr lang="de-DE" dirty="0"/>
          </a:p>
        </p:txBody>
      </p:sp>
      <p:graphicFrame>
        <p:nvGraphicFramePr>
          <p:cNvPr id="9" name="Inhaltsplatzhalter 6"/>
          <p:cNvGraphicFramePr>
            <a:graphicFrameLocks/>
          </p:cNvGraphicFramePr>
          <p:nvPr>
            <p:extLst>
              <p:ext uri="{D42A27DB-BD31-4B8C-83A1-F6EECF244321}">
                <p14:modId xmlns:p14="http://schemas.microsoft.com/office/powerpoint/2010/main" val="2306985706"/>
              </p:ext>
            </p:extLst>
          </p:nvPr>
        </p:nvGraphicFramePr>
        <p:xfrm>
          <a:off x="431800" y="1581150"/>
          <a:ext cx="8280353"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platzhalter 12"/>
          <p:cNvSpPr txBox="1">
            <a:spLocks/>
          </p:cNvSpPr>
          <p:nvPr/>
        </p:nvSpPr>
        <p:spPr>
          <a:xfrm>
            <a:off x="431801" y="4911725"/>
            <a:ext cx="4068762"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smtClean="0"/>
              <a:t>Quelle: Statistisches Bundesamt</a:t>
            </a:r>
            <a:endParaRPr lang="de-DE" sz="700" dirty="0"/>
          </a:p>
        </p:txBody>
      </p:sp>
      <p:sp>
        <p:nvSpPr>
          <p:cNvPr id="16" name="Textfeld 1"/>
          <p:cNvSpPr txBox="1"/>
          <p:nvPr/>
        </p:nvSpPr>
        <p:spPr>
          <a:xfrm>
            <a:off x="8086342" y="2109517"/>
            <a:ext cx="747316" cy="504056"/>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dirty="0" smtClean="0">
                <a:solidFill>
                  <a:schemeClr val="accent3"/>
                </a:solidFill>
              </a:rPr>
              <a:t>Q2:</a:t>
            </a:r>
          </a:p>
          <a:p>
            <a:pPr algn="ctr"/>
            <a:r>
              <a:rPr lang="de-DE" sz="1200" dirty="0" smtClean="0">
                <a:solidFill>
                  <a:schemeClr val="accent3"/>
                </a:solidFill>
              </a:rPr>
              <a:t>105,3</a:t>
            </a:r>
            <a:endParaRPr lang="de-DE" sz="1200" dirty="0">
              <a:solidFill>
                <a:schemeClr val="accent3"/>
              </a:solidFill>
            </a:endParaRPr>
          </a:p>
        </p:txBody>
      </p:sp>
      <p:sp>
        <p:nvSpPr>
          <p:cNvPr id="18" name="Foliennummernplatzhalter 17"/>
          <p:cNvSpPr>
            <a:spLocks noGrp="1"/>
          </p:cNvSpPr>
          <p:nvPr>
            <p:ph type="sldNum" sz="quarter" idx="12"/>
          </p:nvPr>
        </p:nvSpPr>
        <p:spPr/>
        <p:txBody>
          <a:bodyPr/>
          <a:lstStyle/>
          <a:p>
            <a:fld id="{DDE51A64-9E4F-429A-8143-D73DC17DA924}" type="slidenum">
              <a:rPr lang="de-DE" smtClean="0"/>
              <a:t>2</a:t>
            </a:fld>
            <a:endParaRPr lang="de-DE" dirty="0"/>
          </a:p>
        </p:txBody>
      </p:sp>
      <p:grpSp>
        <p:nvGrpSpPr>
          <p:cNvPr id="6" name="Gruppieren 5"/>
          <p:cNvGrpSpPr/>
          <p:nvPr/>
        </p:nvGrpSpPr>
        <p:grpSpPr>
          <a:xfrm>
            <a:off x="827584" y="4597500"/>
            <a:ext cx="7876108" cy="312621"/>
            <a:chOff x="827584" y="4597500"/>
            <a:chExt cx="7876108" cy="312621"/>
          </a:xfrm>
        </p:grpSpPr>
        <p:sp>
          <p:nvSpPr>
            <p:cNvPr id="17"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9"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20"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21"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2"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4"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5"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6"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7"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8"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29" name="Textfeld 28"/>
          <p:cNvSpPr txBox="1"/>
          <p:nvPr/>
        </p:nvSpPr>
        <p:spPr>
          <a:xfrm>
            <a:off x="2521099" y="2176879"/>
            <a:ext cx="826765" cy="184666"/>
          </a:xfrm>
          <a:prstGeom prst="rect">
            <a:avLst/>
          </a:prstGeom>
          <a:noFill/>
        </p:spPr>
        <p:txBody>
          <a:bodyPr wrap="square" lIns="0" tIns="0" rIns="0" bIns="0" rtlCol="0" anchor="ctr" anchorCtr="0">
            <a:spAutoFit/>
          </a:bodyPr>
          <a:lstStyle/>
          <a:p>
            <a:r>
              <a:rPr lang="de-DE" sz="1200" dirty="0" smtClean="0">
                <a:solidFill>
                  <a:schemeClr val="accent3"/>
                </a:solidFill>
              </a:rPr>
              <a:t>Gesamt</a:t>
            </a:r>
            <a:endParaRPr lang="de-DE" sz="1200" dirty="0">
              <a:solidFill>
                <a:schemeClr val="accent3"/>
              </a:solidFill>
            </a:endParaRPr>
          </a:p>
        </p:txBody>
      </p:sp>
      <p:sp>
        <p:nvSpPr>
          <p:cNvPr id="30" name="Textfeld 29"/>
          <p:cNvSpPr txBox="1"/>
          <p:nvPr/>
        </p:nvSpPr>
        <p:spPr>
          <a:xfrm>
            <a:off x="971600" y="2176879"/>
            <a:ext cx="720080" cy="184666"/>
          </a:xfrm>
          <a:prstGeom prst="rect">
            <a:avLst/>
          </a:prstGeom>
          <a:noFill/>
        </p:spPr>
        <p:txBody>
          <a:bodyPr wrap="square" lIns="0" tIns="0" rIns="0" bIns="0" rtlCol="0" anchor="ctr" anchorCtr="0">
            <a:spAutoFit/>
          </a:bodyPr>
          <a:lstStyle/>
          <a:p>
            <a:r>
              <a:rPr lang="de-DE" sz="1200" dirty="0" smtClean="0">
                <a:solidFill>
                  <a:schemeClr val="accent2"/>
                </a:solidFill>
              </a:rPr>
              <a:t>Inland</a:t>
            </a:r>
            <a:endParaRPr lang="de-DE" sz="1200" dirty="0">
              <a:solidFill>
                <a:schemeClr val="accent2"/>
              </a:solidFill>
            </a:endParaRPr>
          </a:p>
        </p:txBody>
      </p:sp>
      <p:sp>
        <p:nvSpPr>
          <p:cNvPr id="31" name="Textfeld 30"/>
          <p:cNvSpPr txBox="1"/>
          <p:nvPr/>
        </p:nvSpPr>
        <p:spPr>
          <a:xfrm>
            <a:off x="1691680" y="2176879"/>
            <a:ext cx="792088" cy="184666"/>
          </a:xfrm>
          <a:prstGeom prst="rect">
            <a:avLst/>
          </a:prstGeom>
          <a:noFill/>
        </p:spPr>
        <p:txBody>
          <a:bodyPr wrap="square" lIns="0" tIns="0" rIns="0" bIns="0" rtlCol="0" anchor="ctr" anchorCtr="0">
            <a:spAutoFit/>
          </a:bodyPr>
          <a:lstStyle/>
          <a:p>
            <a:r>
              <a:rPr lang="de-DE" sz="1200" dirty="0" smtClean="0">
                <a:solidFill>
                  <a:schemeClr val="accent1"/>
                </a:solidFill>
              </a:rPr>
              <a:t>Ausland</a:t>
            </a:r>
            <a:endParaRPr lang="de-DE" sz="1200" dirty="0">
              <a:solidFill>
                <a:schemeClr val="accent1"/>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686650390"/>
              </p:ext>
            </p:extLst>
          </p:nvPr>
        </p:nvGraphicFramePr>
        <p:xfrm>
          <a:off x="1835696" y="3296766"/>
          <a:ext cx="4025900" cy="1034058"/>
        </p:xfrm>
        <a:graphic>
          <a:graphicData uri="http://schemas.openxmlformats.org/drawingml/2006/table">
            <a:tbl>
              <a:tblPr/>
              <a:tblGrid>
                <a:gridCol w="11684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tblGrid>
              <a:tr h="190500">
                <a:tc>
                  <a:txBody>
                    <a:bodyPr/>
                    <a:lstStyle/>
                    <a:p>
                      <a:pPr algn="l" rtl="0" fontAlgn="ctr"/>
                      <a:r>
                        <a:rPr lang="de-DE" sz="1050" b="1" i="0" u="none" strike="noStrike">
                          <a:solidFill>
                            <a:srgbClr val="FFFFFF"/>
                          </a:solidFill>
                          <a:effectLst/>
                          <a:latin typeface="Calibri" panose="020F0502020204030204" pitchFamily="34" charset="0"/>
                        </a:rPr>
                        <a:t>Saisonbereinigt</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0F2338"/>
                    </a:solidFill>
                  </a:tcPr>
                </a:tc>
                <a:tc>
                  <a:txBody>
                    <a:bodyPr/>
                    <a:lstStyle/>
                    <a:p>
                      <a:pPr algn="ctr" rtl="0" fontAlgn="ctr"/>
                      <a:r>
                        <a:rPr lang="da-DK" sz="1050" b="1" i="0" u="none" strike="noStrike">
                          <a:solidFill>
                            <a:srgbClr val="FFFFFF"/>
                          </a:solidFill>
                          <a:effectLst/>
                          <a:latin typeface="Calibri" panose="020F0502020204030204" pitchFamily="34" charset="0"/>
                        </a:rPr>
                        <a:t>Jun 23 gg. Jun 22</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8D99A0"/>
                    </a:solidFill>
                  </a:tcPr>
                </a:tc>
                <a:tc>
                  <a:txBody>
                    <a:bodyPr/>
                    <a:lstStyle/>
                    <a:p>
                      <a:pPr algn="ctr" rtl="0" fontAlgn="ctr"/>
                      <a:r>
                        <a:rPr lang="nl-NL" sz="1050" b="1" i="0" u="none" strike="noStrike">
                          <a:solidFill>
                            <a:srgbClr val="545C60"/>
                          </a:solidFill>
                          <a:effectLst/>
                          <a:latin typeface="Calibri" panose="020F0502020204030204" pitchFamily="34" charset="0"/>
                        </a:rPr>
                        <a:t>Jan – Jun 23 gg. Jan – Jun 22</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0"/>
                  </a:ext>
                </a:extLst>
              </a:tr>
              <a:tr h="236612">
                <a:tc>
                  <a:txBody>
                    <a:bodyPr/>
                    <a:lstStyle/>
                    <a:p>
                      <a:pPr algn="l" rtl="0" fontAlgn="ctr"/>
                      <a:r>
                        <a:rPr lang="de-DE" sz="1050" b="0" i="0" u="none" strike="noStrike">
                          <a:solidFill>
                            <a:srgbClr val="FFFFFF"/>
                          </a:solidFill>
                          <a:effectLst/>
                          <a:latin typeface="Calibri" panose="020F0502020204030204" pitchFamily="34" charset="0"/>
                        </a:rPr>
                        <a:t>M+E gesamt</a:t>
                      </a:r>
                    </a:p>
                  </a:txBody>
                  <a:tcPr marL="6350" marR="6350" marT="6350" marB="0" anchor="ctr">
                    <a:lnL>
                      <a:noFill/>
                    </a:lnL>
                    <a:lnR>
                      <a:noFill/>
                    </a:lnR>
                    <a:lnT w="19050" cap="flat" cmpd="sng" algn="ctr">
                      <a:solidFill>
                        <a:srgbClr val="FFFFFF"/>
                      </a:solidFill>
                      <a:prstDash val="solid"/>
                      <a:round/>
                      <a:headEnd type="none" w="med" len="med"/>
                      <a:tailEnd type="none" w="med" len="med"/>
                    </a:lnT>
                    <a:lnB>
                      <a:noFill/>
                    </a:lnB>
                    <a:solidFill>
                      <a:srgbClr val="0F2338"/>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+5,9 </a:t>
                      </a:r>
                      <a:r>
                        <a:rPr lang="de-DE" sz="1050" b="0" i="0" u="none" strike="noStrike" dirty="0">
                          <a:solidFill>
                            <a:srgbClr val="FFFFFF"/>
                          </a:solidFill>
                          <a:effectLst/>
                          <a:latin typeface="Calibri" panose="020F0502020204030204" pitchFamily="34" charset="0"/>
                        </a:rPr>
                        <a:t>%</a:t>
                      </a:r>
                    </a:p>
                  </a:txBody>
                  <a:tcPr marL="6350" marR="228600" marT="6350" marB="0" anchor="ctr">
                    <a:lnL>
                      <a:noFill/>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a:solidFill>
                            <a:srgbClr val="545C60"/>
                          </a:solidFill>
                          <a:effectLst/>
                          <a:latin typeface="Calibri" panose="020F0502020204030204" pitchFamily="34" charset="0"/>
                        </a:rPr>
                        <a:t>-5,2 %</a:t>
                      </a:r>
                    </a:p>
                  </a:txBody>
                  <a:tcPr marL="6350" marR="571500" marT="6350" marB="0" anchor="ctr">
                    <a:lnL>
                      <a:noFill/>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1"/>
                  </a:ext>
                </a:extLst>
              </a:tr>
              <a:tr h="195461">
                <a:tc>
                  <a:txBody>
                    <a:bodyPr/>
                    <a:lstStyle/>
                    <a:p>
                      <a:pPr algn="l" rtl="0" fontAlgn="ctr"/>
                      <a:r>
                        <a:rPr lang="de-DE" sz="1050" b="0" i="0" u="none" strike="noStrike">
                          <a:solidFill>
                            <a:srgbClr val="FFFFFF"/>
                          </a:solidFill>
                          <a:effectLst/>
                          <a:latin typeface="Calibri" panose="020F0502020204030204" pitchFamily="34" charset="0"/>
                        </a:rPr>
                        <a:t>Maschinenbau</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a:solidFill>
                            <a:srgbClr val="FFFFFF"/>
                          </a:solidFill>
                          <a:effectLst/>
                          <a:latin typeface="Calibri" panose="020F0502020204030204" pitchFamily="34" charset="0"/>
                        </a:rPr>
                        <a:t>-9,4 %</a:t>
                      </a:r>
                    </a:p>
                  </a:txBody>
                  <a:tcPr marL="6350" marR="2286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a:solidFill>
                            <a:srgbClr val="545C60"/>
                          </a:solidFill>
                          <a:effectLst/>
                          <a:latin typeface="Calibri" panose="020F0502020204030204" pitchFamily="34" charset="0"/>
                        </a:rPr>
                        <a:t>-11,9 %</a:t>
                      </a:r>
                    </a:p>
                  </a:txBody>
                  <a:tcPr marL="6350" marR="5715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2"/>
                  </a:ext>
                </a:extLst>
              </a:tr>
              <a:tr h="226318">
                <a:tc>
                  <a:txBody>
                    <a:bodyPr/>
                    <a:lstStyle/>
                    <a:p>
                      <a:pPr algn="l" rtl="0" fontAlgn="ctr"/>
                      <a:r>
                        <a:rPr lang="de-DE" sz="1050" b="0" i="0" u="none" strike="noStrike">
                          <a:solidFill>
                            <a:srgbClr val="FFFFFF"/>
                          </a:solidFill>
                          <a:effectLst/>
                          <a:latin typeface="Calibri" panose="020F0502020204030204" pitchFamily="34" charset="0"/>
                        </a:rPr>
                        <a:t>Elektrotechnik</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a:solidFill>
                            <a:srgbClr val="FFFFFF"/>
                          </a:solidFill>
                          <a:effectLst/>
                          <a:latin typeface="Calibri" panose="020F0502020204030204" pitchFamily="34" charset="0"/>
                        </a:rPr>
                        <a:t>-0,2 %</a:t>
                      </a:r>
                    </a:p>
                  </a:txBody>
                  <a:tcPr marL="6350" marR="2286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a:solidFill>
                            <a:srgbClr val="545C60"/>
                          </a:solidFill>
                          <a:effectLst/>
                          <a:latin typeface="Calibri" panose="020F0502020204030204" pitchFamily="34" charset="0"/>
                        </a:rPr>
                        <a:t>-2,6 %</a:t>
                      </a:r>
                    </a:p>
                  </a:txBody>
                  <a:tcPr marL="6350" marR="5715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3"/>
                  </a:ext>
                </a:extLst>
              </a:tr>
              <a:tr h="185167">
                <a:tc>
                  <a:txBody>
                    <a:bodyPr/>
                    <a:lstStyle/>
                    <a:p>
                      <a:pPr algn="l" rtl="0" fontAlgn="ctr"/>
                      <a:r>
                        <a:rPr lang="de-DE" sz="1050" b="0" i="0" u="none" strike="noStrike">
                          <a:solidFill>
                            <a:srgbClr val="FFFFFF"/>
                          </a:solidFill>
                          <a:effectLst/>
                          <a:latin typeface="Calibri" panose="020F0502020204030204" pitchFamily="34" charset="0"/>
                        </a:rPr>
                        <a:t>Fahrzeugbau</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+21,3 </a:t>
                      </a:r>
                      <a:r>
                        <a:rPr lang="de-DE" sz="1050" b="0" i="0" u="none" strike="noStrike" dirty="0">
                          <a:solidFill>
                            <a:srgbClr val="FFFFFF"/>
                          </a:solidFill>
                          <a:effectLst/>
                          <a:latin typeface="Calibri" panose="020F0502020204030204" pitchFamily="34" charset="0"/>
                        </a:rPr>
                        <a:t>%</a:t>
                      </a:r>
                    </a:p>
                  </a:txBody>
                  <a:tcPr marL="6350" marR="228600" marT="6350" marB="0" anchor="ctr">
                    <a:lnL>
                      <a:noFill/>
                    </a:lnL>
                    <a:lnR>
                      <a:noFill/>
                    </a:lnR>
                    <a:lnT w="6350" cap="flat" cmpd="sng" algn="ctr">
                      <a:solidFill>
                        <a:srgbClr val="FFFFFF"/>
                      </a:solidFill>
                      <a:prstDash val="solid"/>
                      <a:round/>
                      <a:headEnd type="none" w="med" len="med"/>
                      <a:tailEnd type="none" w="med" len="med"/>
                    </a:lnT>
                    <a:lnB>
                      <a:noFill/>
                    </a:lnB>
                    <a:solidFill>
                      <a:srgbClr val="8D99A0"/>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+0,4 </a:t>
                      </a:r>
                      <a:r>
                        <a:rPr lang="de-DE" sz="1050" b="0" i="0" u="none" strike="noStrike" dirty="0">
                          <a:solidFill>
                            <a:srgbClr val="545C60"/>
                          </a:solidFill>
                          <a:effectLst/>
                          <a:latin typeface="Calibri" panose="020F0502020204030204" pitchFamily="34" charset="0"/>
                        </a:rPr>
                        <a:t>%</a:t>
                      </a:r>
                    </a:p>
                  </a:txBody>
                  <a:tcPr marL="6350" marR="571500" marT="6350" marB="0" anchor="ctr">
                    <a:lnL>
                      <a:noFill/>
                    </a:lnL>
                    <a:lnR>
                      <a:noFill/>
                    </a:lnR>
                    <a:lnT w="6350" cap="flat" cmpd="sng" algn="ctr">
                      <a:solidFill>
                        <a:srgbClr val="FFFFFF"/>
                      </a:solidFill>
                      <a:prstDash val="solid"/>
                      <a:round/>
                      <a:headEnd type="none" w="med" len="med"/>
                      <a:tailEnd type="none" w="med" len="med"/>
                    </a:lnT>
                    <a:lnB>
                      <a:noFill/>
                    </a:lnB>
                    <a:solidFill>
                      <a:srgbClr val="D1D6D9"/>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996329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Ertragslage in der M+E-Industrie (Deutschland</a:t>
            </a:r>
            <a:r>
              <a:rPr lang="de-DE" dirty="0" smtClean="0"/>
              <a:t>): 2020 erheblich schwächer als prognostiziert, 2021 und 2022 Erholung?</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3917" y="4879305"/>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Quellen: Dt. Bundesbank (bis </a:t>
            </a:r>
            <a:r>
              <a:rPr lang="de-DE" sz="700" dirty="0" smtClean="0"/>
              <a:t>2019); 2020: vorläufiger Wert Dt. Bundesbank; 2021 und 2022 Gesamtmetall-Prognose</a:t>
            </a:r>
            <a:endParaRPr lang="de-DE" sz="700" dirty="0"/>
          </a:p>
        </p:txBody>
      </p:sp>
      <p:graphicFrame>
        <p:nvGraphicFramePr>
          <p:cNvPr id="6" name="Inhaltsplatzhalter 6"/>
          <p:cNvGraphicFramePr>
            <a:graphicFrameLocks noGrp="1"/>
          </p:cNvGraphicFramePr>
          <p:nvPr>
            <p:ph sz="quarter" idx="12"/>
            <p:extLst/>
          </p:nvPr>
        </p:nvGraphicFramePr>
        <p:xfrm>
          <a:off x="431800" y="1563638"/>
          <a:ext cx="8280400" cy="3315667"/>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20</a:t>
            </a:fld>
            <a:endParaRPr lang="de-DE" dirty="0"/>
          </a:p>
        </p:txBody>
      </p:sp>
      <p:sp>
        <p:nvSpPr>
          <p:cNvPr id="12" name="Rechteck 11"/>
          <p:cNvSpPr/>
          <p:nvPr/>
        </p:nvSpPr>
        <p:spPr>
          <a:xfrm>
            <a:off x="6335999" y="3075806"/>
            <a:ext cx="218709" cy="473152"/>
          </a:xfrm>
          <a:prstGeom prst="rect">
            <a:avLst/>
          </a:prstGeom>
          <a:solidFill>
            <a:schemeClr val="accent4">
              <a:alpha val="2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
          <p:cNvSpPr txBox="1"/>
          <p:nvPr/>
        </p:nvSpPr>
        <p:spPr>
          <a:xfrm>
            <a:off x="5436096" y="2211710"/>
            <a:ext cx="2592288" cy="389955"/>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i="1" dirty="0" smtClean="0">
                <a:solidFill>
                  <a:schemeClr val="tx2"/>
                </a:solidFill>
              </a:rPr>
              <a:t>Ifo-Prognose: 4,0       4,6      3,9      3,5      3,8</a:t>
            </a:r>
            <a:endParaRPr lang="de-DE" sz="1050" i="1" dirty="0">
              <a:solidFill>
                <a:schemeClr val="tx2"/>
              </a:solidFill>
            </a:endParaRPr>
          </a:p>
        </p:txBody>
      </p:sp>
      <p:cxnSp>
        <p:nvCxnSpPr>
          <p:cNvPr id="17" name="Gerade Verbindung mit Pfeil 16"/>
          <p:cNvCxnSpPr/>
          <p:nvPr/>
        </p:nvCxnSpPr>
        <p:spPr>
          <a:xfrm>
            <a:off x="6768504" y="2571750"/>
            <a:ext cx="16929" cy="260290"/>
          </a:xfrm>
          <a:prstGeom prst="straightConnector1">
            <a:avLst/>
          </a:prstGeom>
          <a:ln>
            <a:solidFill>
              <a:schemeClr val="tx2"/>
            </a:solidFill>
            <a:tailEnd type="triangle" w="sm" len="med"/>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7034385" y="3117787"/>
            <a:ext cx="194400" cy="409300"/>
          </a:xfrm>
          <a:prstGeom prst="rect">
            <a:avLst/>
          </a:prstGeom>
          <a:solidFill>
            <a:schemeClr val="accent4">
              <a:alpha val="2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9" name="Gerade Verbindung mit Pfeil 18"/>
          <p:cNvCxnSpPr/>
          <p:nvPr/>
        </p:nvCxnSpPr>
        <p:spPr>
          <a:xfrm>
            <a:off x="7092280" y="2571750"/>
            <a:ext cx="45843" cy="360040"/>
          </a:xfrm>
          <a:prstGeom prst="straightConnector1">
            <a:avLst/>
          </a:prstGeom>
          <a:ln>
            <a:solidFill>
              <a:schemeClr val="tx2"/>
            </a:solidFill>
            <a:tailEnd type="triangle" w="sm" len="med"/>
          </a:ln>
        </p:spPr>
        <p:style>
          <a:lnRef idx="1">
            <a:schemeClr val="accent1"/>
          </a:lnRef>
          <a:fillRef idx="0">
            <a:schemeClr val="accent1"/>
          </a:fillRef>
          <a:effectRef idx="0">
            <a:schemeClr val="accent1"/>
          </a:effectRef>
          <a:fontRef idx="minor">
            <a:schemeClr val="tx1"/>
          </a:fontRef>
        </p:style>
      </p:cxnSp>
      <p:sp>
        <p:nvSpPr>
          <p:cNvPr id="13" name="Rechteck 12"/>
          <p:cNvSpPr/>
          <p:nvPr/>
        </p:nvSpPr>
        <p:spPr>
          <a:xfrm>
            <a:off x="7380312" y="3277270"/>
            <a:ext cx="194400" cy="654742"/>
          </a:xfrm>
          <a:prstGeom prst="rect">
            <a:avLst/>
          </a:prstGeom>
          <a:solidFill>
            <a:schemeClr val="accent4">
              <a:alpha val="2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a:p>
        </p:txBody>
      </p:sp>
      <p:cxnSp>
        <p:nvCxnSpPr>
          <p:cNvPr id="14" name="Gerade Verbindung mit Pfeil 13"/>
          <p:cNvCxnSpPr/>
          <p:nvPr/>
        </p:nvCxnSpPr>
        <p:spPr>
          <a:xfrm>
            <a:off x="7452320" y="2571750"/>
            <a:ext cx="53193" cy="504056"/>
          </a:xfrm>
          <a:prstGeom prst="straightConnector1">
            <a:avLst/>
          </a:prstGeom>
          <a:ln>
            <a:solidFill>
              <a:schemeClr val="tx2"/>
            </a:solidFill>
            <a:tailEnd type="triangle" w="sm" len="med"/>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7729200" y="3147712"/>
            <a:ext cx="194400" cy="1310400"/>
          </a:xfrm>
          <a:prstGeom prst="rect">
            <a:avLst/>
          </a:prstGeom>
          <a:solidFill>
            <a:schemeClr val="accent4">
              <a:alpha val="2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de-DE"/>
          </a:p>
        </p:txBody>
      </p:sp>
      <p:cxnSp>
        <p:nvCxnSpPr>
          <p:cNvPr id="20" name="Gerade Verbindung mit Pfeil 19"/>
          <p:cNvCxnSpPr/>
          <p:nvPr/>
        </p:nvCxnSpPr>
        <p:spPr>
          <a:xfrm>
            <a:off x="7812360" y="2571750"/>
            <a:ext cx="26208" cy="486096"/>
          </a:xfrm>
          <a:prstGeom prst="straightConnector1">
            <a:avLst/>
          </a:prstGeom>
          <a:ln>
            <a:solidFill>
              <a:schemeClr val="tx2"/>
            </a:solidFill>
            <a:tailEnd type="triangle" w="sm"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27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Ertragslage </a:t>
            </a:r>
            <a:r>
              <a:rPr lang="de-DE" dirty="0" smtClean="0"/>
              <a:t>2022: Nach neuester ifo-Umfrage rund 34 % der Unter-nehmen </a:t>
            </a:r>
            <a:r>
              <a:rPr lang="de-DE" dirty="0"/>
              <a:t>in der Verlustzone </a:t>
            </a:r>
            <a:r>
              <a:rPr lang="de-DE" dirty="0" smtClean="0"/>
              <a:t>oder </a:t>
            </a:r>
            <a:r>
              <a:rPr lang="de-DE" dirty="0"/>
              <a:t>niedrigen Gewinnzone unter </a:t>
            </a:r>
            <a:r>
              <a:rPr lang="de-DE" dirty="0" smtClean="0"/>
              <a:t>2 </a:t>
            </a:r>
            <a:r>
              <a:rPr lang="de-DE" dirty="0"/>
              <a:t>%</a:t>
            </a:r>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DDE51A64-9E4F-429A-8143-D73DC17DA924}" type="slidenum">
              <a:rPr lang="de-DE" smtClean="0"/>
              <a:t>21</a:t>
            </a:fld>
            <a:endParaRPr lang="de-DE" dirty="0"/>
          </a:p>
        </p:txBody>
      </p:sp>
      <p:graphicFrame>
        <p:nvGraphicFramePr>
          <p:cNvPr id="44" name="Inhaltsplatzhalter 9"/>
          <p:cNvGraphicFramePr>
            <a:graphicFrameLocks/>
          </p:cNvGraphicFramePr>
          <p:nvPr>
            <p:extLst>
              <p:ext uri="{D42A27DB-BD31-4B8C-83A1-F6EECF244321}">
                <p14:modId xmlns:p14="http://schemas.microsoft.com/office/powerpoint/2010/main" val="4252787114"/>
              </p:ext>
            </p:extLst>
          </p:nvPr>
        </p:nvGraphicFramePr>
        <p:xfrm>
          <a:off x="395536" y="1581150"/>
          <a:ext cx="4068763" cy="3330575"/>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uppieren 10"/>
          <p:cNvGrpSpPr/>
          <p:nvPr/>
        </p:nvGrpSpPr>
        <p:grpSpPr>
          <a:xfrm>
            <a:off x="2027158" y="4747230"/>
            <a:ext cx="5086330" cy="153888"/>
            <a:chOff x="1439714" y="4747230"/>
            <a:chExt cx="5086330" cy="153888"/>
          </a:xfrm>
        </p:grpSpPr>
        <p:sp>
          <p:nvSpPr>
            <p:cNvPr id="32" name="Rechteck 31"/>
            <p:cNvSpPr/>
            <p:nvPr/>
          </p:nvSpPr>
          <p:spPr>
            <a:xfrm>
              <a:off x="2219102" y="4765044"/>
              <a:ext cx="108000" cy="10800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Textfeld 32"/>
            <p:cNvSpPr txBox="1"/>
            <p:nvPr/>
          </p:nvSpPr>
          <p:spPr bwMode="white">
            <a:xfrm>
              <a:off x="2399126" y="4747230"/>
              <a:ext cx="588698" cy="153888"/>
            </a:xfrm>
            <a:prstGeom prst="rect">
              <a:avLst/>
            </a:prstGeom>
            <a:noFill/>
          </p:spPr>
          <p:txBody>
            <a:bodyPr wrap="square" lIns="0" tIns="0" rIns="0" bIns="0" rtlCol="0" anchor="ctr" anchorCtr="0">
              <a:spAutoFit/>
            </a:bodyPr>
            <a:lstStyle/>
            <a:p>
              <a:r>
                <a:rPr lang="de-DE" sz="1000" dirty="0">
                  <a:solidFill>
                    <a:schemeClr val="tx2">
                      <a:lumMod val="40000"/>
                      <a:lumOff val="60000"/>
                    </a:schemeClr>
                  </a:solidFill>
                </a:rPr>
                <a:t>&gt;</a:t>
              </a:r>
              <a:r>
                <a:rPr lang="de-DE" sz="1000" dirty="0" smtClean="0">
                  <a:solidFill>
                    <a:schemeClr val="tx2">
                      <a:lumMod val="40000"/>
                      <a:lumOff val="60000"/>
                    </a:schemeClr>
                  </a:solidFill>
                </a:rPr>
                <a:t> 0 bis 1 % </a:t>
              </a:r>
              <a:endParaRPr lang="de-DE" sz="1000" dirty="0">
                <a:solidFill>
                  <a:schemeClr val="tx2">
                    <a:lumMod val="40000"/>
                    <a:lumOff val="60000"/>
                  </a:schemeClr>
                </a:solidFill>
              </a:endParaRPr>
            </a:p>
          </p:txBody>
        </p:sp>
        <p:sp>
          <p:nvSpPr>
            <p:cNvPr id="23" name="Rechteck 22"/>
            <p:cNvSpPr/>
            <p:nvPr/>
          </p:nvSpPr>
          <p:spPr>
            <a:xfrm>
              <a:off x="3095402" y="4765044"/>
              <a:ext cx="108000" cy="10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bwMode="white">
            <a:xfrm>
              <a:off x="3275426" y="4747230"/>
              <a:ext cx="588698" cy="153888"/>
            </a:xfrm>
            <a:prstGeom prst="rect">
              <a:avLst/>
            </a:prstGeom>
            <a:noFill/>
          </p:spPr>
          <p:txBody>
            <a:bodyPr wrap="square" lIns="0" tIns="0" rIns="0" bIns="0" rtlCol="0" anchor="ctr" anchorCtr="0">
              <a:spAutoFit/>
            </a:bodyPr>
            <a:lstStyle/>
            <a:p>
              <a:r>
                <a:rPr lang="de-DE" sz="1000" dirty="0">
                  <a:solidFill>
                    <a:schemeClr val="accent5"/>
                  </a:solidFill>
                </a:rPr>
                <a:t>&gt;</a:t>
              </a:r>
              <a:r>
                <a:rPr lang="de-DE" sz="1000" dirty="0" smtClean="0">
                  <a:solidFill>
                    <a:schemeClr val="accent5"/>
                  </a:solidFill>
                </a:rPr>
                <a:t> 1 bis 2 % </a:t>
              </a:r>
              <a:endParaRPr lang="de-DE" sz="1000" dirty="0">
                <a:solidFill>
                  <a:schemeClr val="accent5"/>
                </a:solidFill>
              </a:endParaRPr>
            </a:p>
          </p:txBody>
        </p:sp>
        <p:sp>
          <p:nvSpPr>
            <p:cNvPr id="38" name="Rechteck 37"/>
            <p:cNvSpPr/>
            <p:nvPr/>
          </p:nvSpPr>
          <p:spPr>
            <a:xfrm>
              <a:off x="3971702" y="4765044"/>
              <a:ext cx="108000" cy="10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p:cNvSpPr txBox="1"/>
            <p:nvPr/>
          </p:nvSpPr>
          <p:spPr bwMode="white">
            <a:xfrm>
              <a:off x="4151726" y="4747230"/>
              <a:ext cx="588698" cy="153888"/>
            </a:xfrm>
            <a:prstGeom prst="rect">
              <a:avLst/>
            </a:prstGeom>
            <a:noFill/>
          </p:spPr>
          <p:txBody>
            <a:bodyPr wrap="square" lIns="0" tIns="0" rIns="0" bIns="0" rtlCol="0" anchor="ctr" anchorCtr="0">
              <a:spAutoFit/>
            </a:bodyPr>
            <a:lstStyle/>
            <a:p>
              <a:r>
                <a:rPr lang="de-DE" sz="1000" dirty="0">
                  <a:solidFill>
                    <a:schemeClr val="accent2"/>
                  </a:solidFill>
                </a:rPr>
                <a:t>&gt;</a:t>
              </a:r>
              <a:r>
                <a:rPr lang="de-DE" sz="1000" dirty="0" smtClean="0">
                  <a:solidFill>
                    <a:schemeClr val="accent2"/>
                  </a:solidFill>
                </a:rPr>
                <a:t> 2 bis 3 % </a:t>
              </a:r>
              <a:endParaRPr lang="de-DE" sz="1000" dirty="0">
                <a:solidFill>
                  <a:schemeClr val="accent2"/>
                </a:solidFill>
              </a:endParaRPr>
            </a:p>
          </p:txBody>
        </p:sp>
        <p:sp>
          <p:nvSpPr>
            <p:cNvPr id="40" name="Rechteck 39"/>
            <p:cNvSpPr/>
            <p:nvPr/>
          </p:nvSpPr>
          <p:spPr>
            <a:xfrm>
              <a:off x="4863242" y="4765044"/>
              <a:ext cx="108000" cy="10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40"/>
            <p:cNvSpPr txBox="1"/>
            <p:nvPr/>
          </p:nvSpPr>
          <p:spPr bwMode="white">
            <a:xfrm>
              <a:off x="5043266" y="4747230"/>
              <a:ext cx="588698" cy="153888"/>
            </a:xfrm>
            <a:prstGeom prst="rect">
              <a:avLst/>
            </a:prstGeom>
            <a:noFill/>
          </p:spPr>
          <p:txBody>
            <a:bodyPr wrap="square" lIns="0" tIns="0" rIns="0" bIns="0" rtlCol="0" anchor="ctr" anchorCtr="0">
              <a:spAutoFit/>
            </a:bodyPr>
            <a:lstStyle/>
            <a:p>
              <a:r>
                <a:rPr lang="de-DE" sz="1000" dirty="0">
                  <a:solidFill>
                    <a:schemeClr val="accent4"/>
                  </a:solidFill>
                </a:rPr>
                <a:t>&gt;</a:t>
              </a:r>
              <a:r>
                <a:rPr lang="de-DE" sz="1000" dirty="0" smtClean="0">
                  <a:solidFill>
                    <a:schemeClr val="accent4"/>
                  </a:solidFill>
                </a:rPr>
                <a:t> 3 bis 4 % </a:t>
              </a:r>
              <a:endParaRPr lang="de-DE" sz="1000" dirty="0">
                <a:solidFill>
                  <a:schemeClr val="accent4"/>
                </a:solidFill>
              </a:endParaRPr>
            </a:p>
          </p:txBody>
        </p:sp>
        <p:sp>
          <p:nvSpPr>
            <p:cNvPr id="42" name="Rechteck 41"/>
            <p:cNvSpPr/>
            <p:nvPr/>
          </p:nvSpPr>
          <p:spPr>
            <a:xfrm>
              <a:off x="5757322" y="4765044"/>
              <a:ext cx="108000" cy="1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Textfeld 42"/>
            <p:cNvSpPr txBox="1"/>
            <p:nvPr/>
          </p:nvSpPr>
          <p:spPr bwMode="white">
            <a:xfrm>
              <a:off x="5937346" y="4747230"/>
              <a:ext cx="588698" cy="153888"/>
            </a:xfrm>
            <a:prstGeom prst="rect">
              <a:avLst/>
            </a:prstGeom>
            <a:noFill/>
          </p:spPr>
          <p:txBody>
            <a:bodyPr wrap="square" lIns="0" tIns="0" rIns="0" bIns="0" rtlCol="0" anchor="ctr" anchorCtr="0">
              <a:spAutoFit/>
            </a:bodyPr>
            <a:lstStyle/>
            <a:p>
              <a:r>
                <a:rPr lang="de-DE" sz="1000" dirty="0" smtClean="0">
                  <a:solidFill>
                    <a:schemeClr val="accent1"/>
                  </a:solidFill>
                </a:rPr>
                <a:t>&gt; 4 %</a:t>
              </a:r>
              <a:endParaRPr lang="de-DE" sz="1000" dirty="0">
                <a:solidFill>
                  <a:schemeClr val="accent1"/>
                </a:solidFill>
              </a:endParaRPr>
            </a:p>
          </p:txBody>
        </p:sp>
        <p:sp>
          <p:nvSpPr>
            <p:cNvPr id="46" name="Rechteck 45"/>
            <p:cNvSpPr/>
            <p:nvPr/>
          </p:nvSpPr>
          <p:spPr>
            <a:xfrm>
              <a:off x="1439714" y="4765044"/>
              <a:ext cx="108000" cy="10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Textfeld 46"/>
            <p:cNvSpPr txBox="1"/>
            <p:nvPr/>
          </p:nvSpPr>
          <p:spPr bwMode="white">
            <a:xfrm>
              <a:off x="1619738" y="4747230"/>
              <a:ext cx="588698" cy="153888"/>
            </a:xfrm>
            <a:prstGeom prst="rect">
              <a:avLst/>
            </a:prstGeom>
            <a:noFill/>
          </p:spPr>
          <p:txBody>
            <a:bodyPr wrap="square" lIns="0" tIns="0" rIns="0" bIns="0" rtlCol="0" anchor="ctr" anchorCtr="0">
              <a:spAutoFit/>
            </a:bodyPr>
            <a:lstStyle/>
            <a:p>
              <a:r>
                <a:rPr lang="de-DE" sz="1000" dirty="0" smtClean="0">
                  <a:solidFill>
                    <a:schemeClr val="accent3"/>
                  </a:solidFill>
                </a:rPr>
                <a:t>Verluste</a:t>
              </a:r>
              <a:endParaRPr lang="de-DE" sz="1000" dirty="0">
                <a:solidFill>
                  <a:schemeClr val="accent3"/>
                </a:solidFill>
              </a:endParaRPr>
            </a:p>
          </p:txBody>
        </p:sp>
      </p:grpSp>
      <p:sp>
        <p:nvSpPr>
          <p:cNvPr id="21" name="Textplatzhalter 12"/>
          <p:cNvSpPr txBox="1">
            <a:spLocks/>
          </p:cNvSpPr>
          <p:nvPr/>
        </p:nvSpPr>
        <p:spPr>
          <a:xfrm>
            <a:off x="433917" y="4932263"/>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Quellen: ifo-Institut (Firmenmeldungen von </a:t>
            </a:r>
            <a:r>
              <a:rPr lang="de-DE" sz="700" dirty="0" smtClean="0"/>
              <a:t>Mai 2022, </a:t>
            </a:r>
            <a:r>
              <a:rPr lang="de-DE" sz="700" dirty="0" err="1"/>
              <a:t>ungewichtete</a:t>
            </a:r>
            <a:r>
              <a:rPr lang="de-DE" sz="700" dirty="0"/>
              <a:t> Auswertung</a:t>
            </a:r>
            <a:r>
              <a:rPr lang="de-DE" sz="700" dirty="0" smtClean="0"/>
              <a:t>).   </a:t>
            </a:r>
            <a:endParaRPr lang="de-DE" sz="800" dirty="0"/>
          </a:p>
          <a:p>
            <a:r>
              <a:rPr lang="de-DE" sz="700" dirty="0"/>
              <a:t>Summe kann durch Rundung von 100 abweichen </a:t>
            </a:r>
          </a:p>
          <a:p>
            <a:endParaRPr lang="de-DE" sz="700" dirty="0"/>
          </a:p>
        </p:txBody>
      </p:sp>
      <p:sp>
        <p:nvSpPr>
          <p:cNvPr id="29" name="Textfeld 2"/>
          <p:cNvSpPr txBox="1"/>
          <p:nvPr/>
        </p:nvSpPr>
        <p:spPr>
          <a:xfrm>
            <a:off x="3916551" y="3128069"/>
            <a:ext cx="72009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de-DE" sz="1400" dirty="0" smtClean="0">
                <a:solidFill>
                  <a:srgbClr val="7030A0"/>
                </a:solidFill>
              </a:rPr>
              <a:t>41 %</a:t>
            </a:r>
            <a:endParaRPr lang="de-DE" sz="1400" dirty="0">
              <a:solidFill>
                <a:srgbClr val="7030A0"/>
              </a:solidFill>
            </a:endParaRPr>
          </a:p>
        </p:txBody>
      </p:sp>
      <p:cxnSp>
        <p:nvCxnSpPr>
          <p:cNvPr id="35" name="Gerade Verbindung 34"/>
          <p:cNvCxnSpPr/>
          <p:nvPr/>
        </p:nvCxnSpPr>
        <p:spPr>
          <a:xfrm flipV="1">
            <a:off x="2476401" y="2204401"/>
            <a:ext cx="0" cy="1513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0" name="Bogen 29"/>
          <p:cNvSpPr/>
          <p:nvPr/>
        </p:nvSpPr>
        <p:spPr>
          <a:xfrm>
            <a:off x="1324273" y="2211710"/>
            <a:ext cx="2376264" cy="2232248"/>
          </a:xfrm>
          <a:prstGeom prst="arc">
            <a:avLst>
              <a:gd name="adj1" fmla="val 16118294"/>
              <a:gd name="adj2" fmla="val 3577251"/>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srgbClr val="7030A0"/>
              </a:solidFill>
            </a:endParaRPr>
          </a:p>
        </p:txBody>
      </p:sp>
      <p:cxnSp>
        <p:nvCxnSpPr>
          <p:cNvPr id="31" name="Gerade Verbindung 44"/>
          <p:cNvCxnSpPr/>
          <p:nvPr/>
        </p:nvCxnSpPr>
        <p:spPr>
          <a:xfrm flipH="1" flipV="1">
            <a:off x="2952000" y="4077090"/>
            <a:ext cx="144014" cy="222852"/>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
        <p:nvSpPr>
          <p:cNvPr id="3" name="Textfeld 2"/>
          <p:cNvSpPr txBox="1"/>
          <p:nvPr/>
        </p:nvSpPr>
        <p:spPr>
          <a:xfrm>
            <a:off x="1331640" y="1471885"/>
            <a:ext cx="6552728" cy="307777"/>
          </a:xfrm>
          <a:prstGeom prst="rect">
            <a:avLst/>
          </a:prstGeom>
          <a:noFill/>
        </p:spPr>
        <p:txBody>
          <a:bodyPr wrap="square" rtlCol="0">
            <a:spAutoFit/>
          </a:bodyPr>
          <a:lstStyle/>
          <a:p>
            <a:pPr algn="ctr"/>
            <a:r>
              <a:rPr lang="de-DE" sz="1400" b="1" dirty="0" smtClean="0"/>
              <a:t>Prozentanteil der M+E-Firmen mit einer erwarteten Nettoumsatzrendite  …</a:t>
            </a:r>
            <a:endParaRPr lang="de-DE" sz="1400" b="1" dirty="0"/>
          </a:p>
        </p:txBody>
      </p:sp>
      <p:graphicFrame>
        <p:nvGraphicFramePr>
          <p:cNvPr id="34" name="Inhaltsplatzhalter 9"/>
          <p:cNvGraphicFramePr>
            <a:graphicFrameLocks noGrp="1"/>
          </p:cNvGraphicFramePr>
          <p:nvPr>
            <p:ph sz="quarter" idx="13"/>
            <p:extLst>
              <p:ext uri="{D42A27DB-BD31-4B8C-83A1-F6EECF244321}">
                <p14:modId xmlns:p14="http://schemas.microsoft.com/office/powerpoint/2010/main" val="2242832092"/>
              </p:ext>
            </p:extLst>
          </p:nvPr>
        </p:nvGraphicFramePr>
        <p:xfrm>
          <a:off x="4639126" y="1581150"/>
          <a:ext cx="4068763" cy="3330575"/>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feld 35"/>
          <p:cNvSpPr txBox="1"/>
          <p:nvPr/>
        </p:nvSpPr>
        <p:spPr>
          <a:xfrm>
            <a:off x="8046612" y="3082488"/>
            <a:ext cx="773860" cy="307777"/>
          </a:xfrm>
          <a:prstGeom prst="rect">
            <a:avLst/>
          </a:prstGeom>
          <a:noFill/>
        </p:spPr>
        <p:txBody>
          <a:bodyPr wrap="square" rtlCol="0">
            <a:spAutoFit/>
          </a:bodyPr>
          <a:lstStyle/>
          <a:p>
            <a:r>
              <a:rPr lang="de-DE" sz="1400" dirty="0" smtClean="0">
                <a:solidFill>
                  <a:srgbClr val="7030A0"/>
                </a:solidFill>
              </a:rPr>
              <a:t>34 %</a:t>
            </a:r>
            <a:endParaRPr lang="de-DE" sz="1400" dirty="0">
              <a:solidFill>
                <a:srgbClr val="7030A0"/>
              </a:solidFill>
            </a:endParaRPr>
          </a:p>
        </p:txBody>
      </p:sp>
      <p:sp>
        <p:nvSpPr>
          <p:cNvPr id="48" name="Bogen 47"/>
          <p:cNvSpPr/>
          <p:nvPr/>
        </p:nvSpPr>
        <p:spPr>
          <a:xfrm>
            <a:off x="5335576" y="2067694"/>
            <a:ext cx="2651662" cy="2592288"/>
          </a:xfrm>
          <a:prstGeom prst="arc">
            <a:avLst>
              <a:gd name="adj1" fmla="val 16118294"/>
              <a:gd name="adj2" fmla="val 2060491"/>
            </a:avLst>
          </a:prstGeom>
          <a:ln w="38100">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solidFill>
                <a:srgbClr val="7030A0"/>
              </a:solidFill>
            </a:endParaRPr>
          </a:p>
        </p:txBody>
      </p:sp>
      <p:cxnSp>
        <p:nvCxnSpPr>
          <p:cNvPr id="49" name="Gerade Verbindung 36"/>
          <p:cNvCxnSpPr/>
          <p:nvPr/>
        </p:nvCxnSpPr>
        <p:spPr>
          <a:xfrm flipV="1">
            <a:off x="6619086" y="2053076"/>
            <a:ext cx="0" cy="1513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0" name="Gerade Verbindung 44"/>
          <p:cNvCxnSpPr/>
          <p:nvPr/>
        </p:nvCxnSpPr>
        <p:spPr>
          <a:xfrm flipH="1" flipV="1">
            <a:off x="7560000" y="3975926"/>
            <a:ext cx="180000" cy="101164"/>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0743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platzhalter 4"/>
          <p:cNvSpPr>
            <a:spLocks noGrp="1"/>
          </p:cNvSpPr>
          <p:nvPr>
            <p:ph type="body" sz="quarter" idx="13"/>
          </p:nvPr>
        </p:nvSpPr>
        <p:spPr/>
        <p:txBody>
          <a:bodyPr/>
          <a:lstStyle/>
          <a:p>
            <a:r>
              <a:rPr lang="de-DE" dirty="0" smtClean="0"/>
              <a:t>KONTAKT</a:t>
            </a:r>
            <a:endParaRPr lang="de-DE" dirty="0"/>
          </a:p>
        </p:txBody>
      </p:sp>
      <p:sp>
        <p:nvSpPr>
          <p:cNvPr id="6" name="Textplatzhalter 5"/>
          <p:cNvSpPr>
            <a:spLocks noGrp="1"/>
          </p:cNvSpPr>
          <p:nvPr>
            <p:ph type="body" sz="quarter" idx="14"/>
          </p:nvPr>
        </p:nvSpPr>
        <p:spPr/>
        <p:txBody>
          <a:bodyPr/>
          <a:lstStyle/>
          <a:p>
            <a:pPr lvl="0"/>
            <a:r>
              <a:rPr lang="de-DE" dirty="0"/>
              <a:t>Südwestmetall</a:t>
            </a:r>
          </a:p>
          <a:p>
            <a:pPr lvl="1"/>
            <a:r>
              <a:rPr lang="de-DE" dirty="0"/>
              <a:t>Verband der Metall- und Elektroindustrie</a:t>
            </a:r>
          </a:p>
          <a:p>
            <a:pPr lvl="1"/>
            <a:r>
              <a:rPr lang="de-DE" dirty="0"/>
              <a:t>Baden-Württemberg e.V.</a:t>
            </a:r>
          </a:p>
          <a:p>
            <a:pPr lvl="1"/>
            <a:endParaRPr lang="de-DE" dirty="0"/>
          </a:p>
          <a:p>
            <a:pPr lvl="1"/>
            <a:r>
              <a:rPr lang="de-DE" dirty="0" err="1"/>
              <a:t>Türlenstraße</a:t>
            </a:r>
            <a:r>
              <a:rPr lang="de-DE" dirty="0"/>
              <a:t> 2</a:t>
            </a:r>
          </a:p>
          <a:p>
            <a:pPr lvl="1"/>
            <a:r>
              <a:rPr lang="de-DE" dirty="0" smtClean="0"/>
              <a:t>70191 Stuttgart</a:t>
            </a:r>
            <a:endParaRPr lang="de-DE" dirty="0"/>
          </a:p>
          <a:p>
            <a:pPr lvl="1"/>
            <a:r>
              <a:rPr lang="de-DE" dirty="0"/>
              <a:t>+49 (0)711 7682-0</a:t>
            </a:r>
          </a:p>
          <a:p>
            <a:pPr lvl="1"/>
            <a:r>
              <a:rPr lang="de-DE" dirty="0"/>
              <a:t>info@suedwestmetall.de</a:t>
            </a:r>
          </a:p>
          <a:p>
            <a:pPr lvl="1"/>
            <a:r>
              <a:rPr lang="de-DE" dirty="0"/>
              <a:t>www.suedwestmetall.de</a:t>
            </a:r>
          </a:p>
          <a:p>
            <a:pPr lvl="1"/>
            <a:endParaRPr lang="de-DE" dirty="0"/>
          </a:p>
          <a:p>
            <a:pPr lvl="1"/>
            <a:r>
              <a:rPr lang="de-DE" dirty="0"/>
              <a:t>      www.facebook.de/suedwestmetall</a:t>
            </a:r>
          </a:p>
          <a:p>
            <a:pPr lvl="1"/>
            <a:r>
              <a:rPr lang="de-DE" dirty="0"/>
              <a:t>      @</a:t>
            </a:r>
            <a:r>
              <a:rPr lang="de-DE" dirty="0" err="1"/>
              <a:t>suedwestmetall</a:t>
            </a:r>
            <a:endParaRPr lang="de-DE" dirty="0"/>
          </a:p>
        </p:txBody>
      </p:sp>
    </p:spTree>
    <p:extLst>
      <p:ext uri="{BB962C8B-B14F-4D97-AF65-F5344CB8AC3E}">
        <p14:creationId xmlns:p14="http://schemas.microsoft.com/office/powerpoint/2010/main" val="2155803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Inhaltsplatzhalter 6"/>
          <p:cNvGraphicFramePr>
            <a:graphicFrameLocks/>
          </p:cNvGraphicFramePr>
          <p:nvPr>
            <p:extLst>
              <p:ext uri="{D42A27DB-BD31-4B8C-83A1-F6EECF244321}">
                <p14:modId xmlns:p14="http://schemas.microsoft.com/office/powerpoint/2010/main" val="3665742283"/>
              </p:ext>
            </p:extLst>
          </p:nvPr>
        </p:nvGraphicFramePr>
        <p:xfrm>
          <a:off x="431800" y="1581150"/>
          <a:ext cx="8280353" cy="33305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4" name="Tabelle 33"/>
          <p:cNvGraphicFramePr>
            <a:graphicFrameLocks noGrp="1"/>
          </p:cNvGraphicFramePr>
          <p:nvPr>
            <p:extLst>
              <p:ext uri="{D42A27DB-BD31-4B8C-83A1-F6EECF244321}">
                <p14:modId xmlns:p14="http://schemas.microsoft.com/office/powerpoint/2010/main" val="2372600444"/>
              </p:ext>
            </p:extLst>
          </p:nvPr>
        </p:nvGraphicFramePr>
        <p:xfrm>
          <a:off x="1691680" y="3415106"/>
          <a:ext cx="4212016" cy="1073674"/>
        </p:xfrm>
        <a:graphic>
          <a:graphicData uri="http://schemas.openxmlformats.org/drawingml/2006/table">
            <a:tbl>
              <a:tblPr firstRow="1" bandRow="1">
                <a:solidFill>
                  <a:srgbClr val="F2F4F5"/>
                </a:solidFill>
                <a:tableStyleId>{5C22544A-7EE6-4342-B048-85BDC9FD1C3A}</a:tableStyleId>
              </a:tblPr>
              <a:tblGrid>
                <a:gridCol w="1230058">
                  <a:extLst>
                    <a:ext uri="{9D8B030D-6E8A-4147-A177-3AD203B41FA5}">
                      <a16:colId xmlns:a16="http://schemas.microsoft.com/office/drawing/2014/main" val="20000"/>
                    </a:ext>
                  </a:extLst>
                </a:gridCol>
                <a:gridCol w="1218214">
                  <a:extLst>
                    <a:ext uri="{9D8B030D-6E8A-4147-A177-3AD203B41FA5}">
                      <a16:colId xmlns:a16="http://schemas.microsoft.com/office/drawing/2014/main" val="20001"/>
                    </a:ext>
                  </a:extLst>
                </a:gridCol>
                <a:gridCol w="1763744">
                  <a:extLst>
                    <a:ext uri="{9D8B030D-6E8A-4147-A177-3AD203B41FA5}">
                      <a16:colId xmlns:a16="http://schemas.microsoft.com/office/drawing/2014/main" val="20002"/>
                    </a:ext>
                  </a:extLst>
                </a:gridCol>
              </a:tblGrid>
              <a:tr h="209674">
                <a:tc>
                  <a:txBody>
                    <a:bodyPr/>
                    <a:lstStyle/>
                    <a:p>
                      <a:pPr algn="l" rtl="0" fontAlgn="ctr"/>
                      <a:r>
                        <a:rPr lang="de-DE" sz="1050" b="1" i="0" u="none" strike="noStrike">
                          <a:solidFill>
                            <a:srgbClr val="FFFFFF"/>
                          </a:solidFill>
                          <a:effectLst/>
                          <a:latin typeface="Calibri" panose="020F0502020204030204" pitchFamily="34" charset="0"/>
                        </a:rPr>
                        <a:t>Originalwerte</a:t>
                      </a:r>
                    </a:p>
                  </a:txBody>
                  <a:tcPr marL="6350" marR="6350" marT="6350" marB="0" anchor="ctr">
                    <a:lnL w="12700" cmpd="sng">
                      <a:noFill/>
                    </a:lnL>
                    <a:lnR w="12700"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rtl="0" fontAlgn="ctr"/>
                      <a:r>
                        <a:rPr lang="da-DK" sz="1050" b="1" i="0" u="none" strike="noStrike">
                          <a:solidFill>
                            <a:srgbClr val="FFFFFF"/>
                          </a:solidFill>
                          <a:effectLst/>
                          <a:latin typeface="Calibri" panose="020F0502020204030204" pitchFamily="34" charset="0"/>
                        </a:rPr>
                        <a:t>Jun 23 gg. Jun 22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ctr"/>
                      <a:r>
                        <a:rPr lang="nl-NL" sz="1050" b="1" i="0" u="none" strike="noStrike">
                          <a:solidFill>
                            <a:srgbClr val="545C60"/>
                          </a:solidFill>
                          <a:effectLst/>
                          <a:latin typeface="Calibri" panose="020F0502020204030204" pitchFamily="34" charset="0"/>
                        </a:rPr>
                        <a:t>Jan – Jun 23 gg. Jan – Jun 22</a:t>
                      </a:r>
                    </a:p>
                  </a:txBody>
                  <a:tcPr marL="6350" marR="6350" marT="6350" marB="0" anchor="ctr">
                    <a:lnL w="12700"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16000">
                <a:tc>
                  <a:txBody>
                    <a:bodyPr/>
                    <a:lstStyle/>
                    <a:p>
                      <a:pPr algn="l" rtl="0" fontAlgn="ctr"/>
                      <a:r>
                        <a:rPr lang="de-DE" sz="1050" b="0" i="0" u="none" strike="noStrike">
                          <a:solidFill>
                            <a:srgbClr val="FFFFFF"/>
                          </a:solidFill>
                          <a:effectLst/>
                          <a:latin typeface="Calibri" panose="020F0502020204030204" pitchFamily="34" charset="0"/>
                        </a:rPr>
                        <a:t>M+E gesamt</a:t>
                      </a:r>
                    </a:p>
                  </a:txBody>
                  <a:tcPr marL="6350" marR="6350" marT="6350" marB="0" anchor="ctr">
                    <a:lnL w="12700" cmpd="sng">
                      <a:noFill/>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a:solidFill>
                            <a:srgbClr val="FFFFFF"/>
                          </a:solidFill>
                          <a:effectLst/>
                          <a:latin typeface="Calibri" panose="020F0502020204030204" pitchFamily="34" charset="0"/>
                        </a:rPr>
                        <a:t>-6,1 %</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a:solidFill>
                            <a:srgbClr val="545C60"/>
                          </a:solidFill>
                          <a:effectLst/>
                          <a:latin typeface="Calibri" panose="020F0502020204030204" pitchFamily="34" charset="0"/>
                        </a:rPr>
                        <a:t>-11,9 %</a:t>
                      </a:r>
                    </a:p>
                  </a:txBody>
                  <a:tcPr marL="6350" marR="571500" marT="6350" marB="0" anchor="ctr">
                    <a:lnL w="12700" cap="flat" cmpd="sng" algn="ctr">
                      <a:no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1"/>
                  </a:ext>
                </a:extLst>
              </a:tr>
              <a:tr h="216000">
                <a:tc>
                  <a:txBody>
                    <a:bodyPr/>
                    <a:lstStyle/>
                    <a:p>
                      <a:pPr algn="l" rtl="0" fontAlgn="ctr"/>
                      <a:r>
                        <a:rPr lang="de-DE" sz="1050" b="0" i="0" u="none" strike="noStrike">
                          <a:solidFill>
                            <a:srgbClr val="FFFFFF"/>
                          </a:solidFill>
                          <a:effectLst/>
                          <a:latin typeface="Calibri" panose="020F0502020204030204" pitchFamily="34" charset="0"/>
                        </a:rPr>
                        <a:t>Maschinenbau</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a:solidFill>
                            <a:srgbClr val="FFFFFF"/>
                          </a:solidFill>
                          <a:effectLst/>
                          <a:latin typeface="Calibri" panose="020F0502020204030204" pitchFamily="34" charset="0"/>
                        </a:rPr>
                        <a:t>-20,3 %</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a:solidFill>
                            <a:srgbClr val="545C60"/>
                          </a:solidFill>
                          <a:effectLst/>
                          <a:latin typeface="Calibri" panose="020F0502020204030204" pitchFamily="34" charset="0"/>
                        </a:rPr>
                        <a:t>-14,3 %</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2"/>
                  </a:ext>
                </a:extLst>
              </a:tr>
              <a:tr h="216000">
                <a:tc>
                  <a:txBody>
                    <a:bodyPr/>
                    <a:lstStyle/>
                    <a:p>
                      <a:pPr algn="l" rtl="0" fontAlgn="ctr"/>
                      <a:r>
                        <a:rPr lang="de-DE" sz="1050" b="0" i="0" u="none" strike="noStrike">
                          <a:solidFill>
                            <a:srgbClr val="FFFFFF"/>
                          </a:solidFill>
                          <a:effectLst/>
                          <a:latin typeface="Calibri" panose="020F0502020204030204" pitchFamily="34" charset="0"/>
                        </a:rPr>
                        <a:t>Elektrotechnik</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a:solidFill>
                            <a:srgbClr val="FFFFFF"/>
                          </a:solidFill>
                          <a:effectLst/>
                          <a:latin typeface="Calibri" panose="020F0502020204030204" pitchFamily="34" charset="0"/>
                        </a:rPr>
                        <a:t>-2,0 %</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a:solidFill>
                            <a:srgbClr val="545C60"/>
                          </a:solidFill>
                          <a:effectLst/>
                          <a:latin typeface="Calibri" panose="020F0502020204030204" pitchFamily="34" charset="0"/>
                        </a:rPr>
                        <a:t>-12,2 %</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3"/>
                  </a:ext>
                </a:extLst>
              </a:tr>
              <a:tr h="216000">
                <a:tc>
                  <a:txBody>
                    <a:bodyPr/>
                    <a:lstStyle/>
                    <a:p>
                      <a:pPr algn="l" rtl="0" fontAlgn="ctr"/>
                      <a:r>
                        <a:rPr lang="de-DE" sz="1050" b="0" i="0" u="none" strike="noStrike">
                          <a:solidFill>
                            <a:srgbClr val="FFFFFF"/>
                          </a:solidFill>
                          <a:effectLst/>
                          <a:latin typeface="Calibri" panose="020F0502020204030204" pitchFamily="34" charset="0"/>
                        </a:rPr>
                        <a:t>Fahrzeugbau</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a:solidFill>
                            <a:srgbClr val="FFFFFF"/>
                          </a:solidFill>
                          <a:effectLst/>
                          <a:latin typeface="Calibri" panose="020F0502020204030204" pitchFamily="34" charset="0"/>
                        </a:rPr>
                        <a:t>-15,6 %</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dirty="0">
                          <a:solidFill>
                            <a:srgbClr val="545C60"/>
                          </a:solidFill>
                          <a:effectLst/>
                          <a:latin typeface="Calibri" panose="020F0502020204030204" pitchFamily="34" charset="0"/>
                        </a:rPr>
                        <a:t>-10,8 %</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4"/>
                  </a:ext>
                </a:extLst>
              </a:tr>
            </a:tbl>
          </a:graphicData>
        </a:graphic>
      </p:graphicFrame>
      <p:sp>
        <p:nvSpPr>
          <p:cNvPr id="2" name="Titel 1"/>
          <p:cNvSpPr>
            <a:spLocks noGrp="1"/>
          </p:cNvSpPr>
          <p:nvPr>
            <p:ph type="title"/>
          </p:nvPr>
        </p:nvSpPr>
        <p:spPr/>
        <p:txBody>
          <a:bodyPr/>
          <a:lstStyle/>
          <a:p>
            <a:r>
              <a:rPr lang="de-DE" dirty="0"/>
              <a:t>M+E-Auftragseingang (Baden-Württemberg): </a:t>
            </a:r>
            <a:r>
              <a:rPr lang="de-DE" dirty="0" smtClean="0"/>
              <a:t/>
            </a:r>
            <a:br>
              <a:rPr lang="de-DE" dirty="0" smtClean="0"/>
            </a:br>
            <a:r>
              <a:rPr lang="de-DE" dirty="0" smtClean="0"/>
              <a:t>2023 bisher kräftig im Minus</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0" y="4911725"/>
            <a:ext cx="4068763" cy="246956"/>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smtClean="0"/>
              <a:t>Quelle: Statistisches Landesamt Baden-Württemberg</a:t>
            </a:r>
            <a:endParaRPr lang="de-DE" sz="700" dirty="0"/>
          </a:p>
        </p:txBody>
      </p:sp>
      <p:sp>
        <p:nvSpPr>
          <p:cNvPr id="18" name="Foliennummernplatzhalter 17"/>
          <p:cNvSpPr>
            <a:spLocks noGrp="1"/>
          </p:cNvSpPr>
          <p:nvPr>
            <p:ph type="sldNum" sz="quarter" idx="12"/>
          </p:nvPr>
        </p:nvSpPr>
        <p:spPr/>
        <p:txBody>
          <a:bodyPr/>
          <a:lstStyle/>
          <a:p>
            <a:fld id="{DDE51A64-9E4F-429A-8143-D73DC17DA924}" type="slidenum">
              <a:rPr lang="de-DE" smtClean="0"/>
              <a:t>3</a:t>
            </a:fld>
            <a:endParaRPr lang="de-DE" dirty="0"/>
          </a:p>
        </p:txBody>
      </p:sp>
      <p:grpSp>
        <p:nvGrpSpPr>
          <p:cNvPr id="17" name="Gruppieren 16"/>
          <p:cNvGrpSpPr/>
          <p:nvPr/>
        </p:nvGrpSpPr>
        <p:grpSpPr>
          <a:xfrm>
            <a:off x="827584" y="4597500"/>
            <a:ext cx="7876108" cy="312621"/>
            <a:chOff x="827584" y="4597500"/>
            <a:chExt cx="7876108" cy="312621"/>
          </a:xfrm>
        </p:grpSpPr>
        <p:sp>
          <p:nvSpPr>
            <p:cNvPr id="19"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20"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21"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22"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3"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4"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5"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6"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7"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8"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9"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30" name="Textfeld 29"/>
          <p:cNvSpPr txBox="1"/>
          <p:nvPr/>
        </p:nvSpPr>
        <p:spPr>
          <a:xfrm>
            <a:off x="2521099" y="2176879"/>
            <a:ext cx="826765" cy="184666"/>
          </a:xfrm>
          <a:prstGeom prst="rect">
            <a:avLst/>
          </a:prstGeom>
          <a:noFill/>
        </p:spPr>
        <p:txBody>
          <a:bodyPr wrap="square" lIns="0" tIns="0" rIns="0" bIns="0" rtlCol="0" anchor="ctr" anchorCtr="0">
            <a:spAutoFit/>
          </a:bodyPr>
          <a:lstStyle/>
          <a:p>
            <a:r>
              <a:rPr lang="de-DE" sz="1200" dirty="0" smtClean="0">
                <a:solidFill>
                  <a:schemeClr val="accent3"/>
                </a:solidFill>
              </a:rPr>
              <a:t>Gesamt</a:t>
            </a:r>
            <a:endParaRPr lang="de-DE" sz="1200" dirty="0">
              <a:solidFill>
                <a:schemeClr val="accent3"/>
              </a:solidFill>
            </a:endParaRPr>
          </a:p>
        </p:txBody>
      </p:sp>
      <p:sp>
        <p:nvSpPr>
          <p:cNvPr id="31" name="Textfeld 30"/>
          <p:cNvSpPr txBox="1"/>
          <p:nvPr/>
        </p:nvSpPr>
        <p:spPr>
          <a:xfrm>
            <a:off x="971600" y="2176879"/>
            <a:ext cx="720080" cy="184666"/>
          </a:xfrm>
          <a:prstGeom prst="rect">
            <a:avLst/>
          </a:prstGeom>
          <a:noFill/>
        </p:spPr>
        <p:txBody>
          <a:bodyPr wrap="square" lIns="0" tIns="0" rIns="0" bIns="0" rtlCol="0" anchor="ctr" anchorCtr="0">
            <a:spAutoFit/>
          </a:bodyPr>
          <a:lstStyle/>
          <a:p>
            <a:r>
              <a:rPr lang="de-DE" sz="1200" dirty="0" smtClean="0">
                <a:solidFill>
                  <a:schemeClr val="accent2"/>
                </a:solidFill>
              </a:rPr>
              <a:t>Inland</a:t>
            </a:r>
            <a:endParaRPr lang="de-DE" sz="1200" dirty="0">
              <a:solidFill>
                <a:schemeClr val="accent2"/>
              </a:solidFill>
            </a:endParaRPr>
          </a:p>
        </p:txBody>
      </p:sp>
      <p:sp>
        <p:nvSpPr>
          <p:cNvPr id="32" name="Textfeld 31"/>
          <p:cNvSpPr txBox="1"/>
          <p:nvPr/>
        </p:nvSpPr>
        <p:spPr>
          <a:xfrm>
            <a:off x="1691680" y="2176879"/>
            <a:ext cx="792088" cy="184666"/>
          </a:xfrm>
          <a:prstGeom prst="rect">
            <a:avLst/>
          </a:prstGeom>
          <a:noFill/>
        </p:spPr>
        <p:txBody>
          <a:bodyPr wrap="square" lIns="0" tIns="0" rIns="0" bIns="0" rtlCol="0" anchor="ctr" anchorCtr="0">
            <a:spAutoFit/>
          </a:bodyPr>
          <a:lstStyle/>
          <a:p>
            <a:r>
              <a:rPr lang="de-DE" sz="1200" dirty="0" smtClean="0">
                <a:solidFill>
                  <a:schemeClr val="accent1"/>
                </a:solidFill>
              </a:rPr>
              <a:t>Ausland</a:t>
            </a:r>
            <a:endParaRPr lang="de-DE" sz="1200" dirty="0">
              <a:solidFill>
                <a:schemeClr val="accent1"/>
              </a:solidFill>
            </a:endParaRPr>
          </a:p>
        </p:txBody>
      </p:sp>
      <p:sp>
        <p:nvSpPr>
          <p:cNvPr id="33" name="Textfeld 1"/>
          <p:cNvSpPr txBox="1"/>
          <p:nvPr/>
        </p:nvSpPr>
        <p:spPr>
          <a:xfrm>
            <a:off x="8172400" y="2709286"/>
            <a:ext cx="703195" cy="654552"/>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dirty="0" smtClean="0">
                <a:solidFill>
                  <a:schemeClr val="accent3"/>
                </a:solidFill>
              </a:rPr>
              <a:t>Q2:</a:t>
            </a:r>
          </a:p>
          <a:p>
            <a:pPr algn="ctr"/>
            <a:r>
              <a:rPr lang="de-DE" sz="1200" dirty="0" smtClean="0">
                <a:solidFill>
                  <a:schemeClr val="accent3"/>
                </a:solidFill>
              </a:rPr>
              <a:t>98,8</a:t>
            </a:r>
            <a:endParaRPr lang="de-DE" sz="1200" dirty="0">
              <a:solidFill>
                <a:schemeClr val="accent3"/>
              </a:solidFill>
            </a:endParaRPr>
          </a:p>
        </p:txBody>
      </p:sp>
    </p:spTree>
    <p:extLst>
      <p:ext uri="{BB962C8B-B14F-4D97-AF65-F5344CB8AC3E}">
        <p14:creationId xmlns:p14="http://schemas.microsoft.com/office/powerpoint/2010/main" val="10733012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Auftragsbestand (</a:t>
            </a:r>
            <a:r>
              <a:rPr lang="de-DE" dirty="0" smtClean="0"/>
              <a:t>Deutschland): </a:t>
            </a:r>
            <a:br>
              <a:rPr lang="de-DE" dirty="0" smtClean="0"/>
            </a:br>
            <a:r>
              <a:rPr lang="de-DE" dirty="0" smtClean="0"/>
              <a:t>Bestände erneut gesunken</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0121"/>
            <a:ext cx="7308552" cy="233379"/>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ifo-Konjunkturtest;  </a:t>
            </a:r>
            <a:r>
              <a:rPr lang="de-DE" sz="700" dirty="0">
                <a:solidFill>
                  <a:schemeClr val="accent3"/>
                </a:solidFill>
              </a:rPr>
              <a:t>*) Normalbestand nach Beurteilung der Unternehmen</a:t>
            </a:r>
          </a:p>
        </p:txBody>
      </p:sp>
      <p:sp>
        <p:nvSpPr>
          <p:cNvPr id="18" name="Foliennummernplatzhalter 17"/>
          <p:cNvSpPr>
            <a:spLocks noGrp="1"/>
          </p:cNvSpPr>
          <p:nvPr>
            <p:ph type="sldNum" sz="quarter" idx="12"/>
          </p:nvPr>
        </p:nvSpPr>
        <p:spPr/>
        <p:txBody>
          <a:bodyPr/>
          <a:lstStyle/>
          <a:p>
            <a:fld id="{DDE51A64-9E4F-429A-8143-D73DC17DA924}" type="slidenum">
              <a:rPr lang="de-DE" smtClean="0"/>
              <a:t>4</a:t>
            </a:fld>
            <a:endParaRPr lang="de-DE" dirty="0"/>
          </a:p>
        </p:txBody>
      </p:sp>
      <p:graphicFrame>
        <p:nvGraphicFramePr>
          <p:cNvPr id="17" name="Inhaltsplatzhalter 6"/>
          <p:cNvGraphicFramePr>
            <a:graphicFrameLocks noGrp="1"/>
          </p:cNvGraphicFramePr>
          <p:nvPr>
            <p:ph sz="quarter" idx="12"/>
            <p:extLst>
              <p:ext uri="{D42A27DB-BD31-4B8C-83A1-F6EECF244321}">
                <p14:modId xmlns:p14="http://schemas.microsoft.com/office/powerpoint/2010/main" val="4252433264"/>
              </p:ext>
            </p:extLst>
          </p:nvPr>
        </p:nvGraphicFramePr>
        <p:xfrm>
          <a:off x="431800" y="1581150"/>
          <a:ext cx="8280400" cy="3330574"/>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feld 19"/>
          <p:cNvSpPr txBox="1"/>
          <p:nvPr/>
        </p:nvSpPr>
        <p:spPr>
          <a:xfrm>
            <a:off x="802184" y="2211710"/>
            <a:ext cx="1634596" cy="276999"/>
          </a:xfrm>
          <a:prstGeom prst="rect">
            <a:avLst/>
          </a:prstGeom>
          <a:noFill/>
        </p:spPr>
        <p:txBody>
          <a:bodyPr wrap="square" rtlCol="0">
            <a:spAutoFit/>
          </a:bodyPr>
          <a:lstStyle/>
          <a:p>
            <a:r>
              <a:rPr lang="de-DE" sz="1200" dirty="0" smtClean="0">
                <a:solidFill>
                  <a:schemeClr val="accent3"/>
                </a:solidFill>
              </a:rPr>
              <a:t>Normalbestand *)</a:t>
            </a:r>
            <a:endParaRPr lang="de-DE" sz="1200" dirty="0">
              <a:solidFill>
                <a:schemeClr val="accent3"/>
              </a:solidFill>
            </a:endParaRPr>
          </a:p>
        </p:txBody>
      </p:sp>
      <p:grpSp>
        <p:nvGrpSpPr>
          <p:cNvPr id="5" name="Gruppieren 4"/>
          <p:cNvGrpSpPr/>
          <p:nvPr/>
        </p:nvGrpSpPr>
        <p:grpSpPr>
          <a:xfrm>
            <a:off x="802183" y="4597500"/>
            <a:ext cx="7984669" cy="312621"/>
            <a:chOff x="802183" y="4597500"/>
            <a:chExt cx="7984669" cy="312621"/>
          </a:xfrm>
        </p:grpSpPr>
        <p:sp>
          <p:nvSpPr>
            <p:cNvPr id="12" name="Textfeld 1"/>
            <p:cNvSpPr txBox="1"/>
            <p:nvPr/>
          </p:nvSpPr>
          <p:spPr>
            <a:xfrm>
              <a:off x="802183"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3" name="Textfeld 1"/>
            <p:cNvSpPr txBox="1"/>
            <p:nvPr/>
          </p:nvSpPr>
          <p:spPr>
            <a:xfrm>
              <a:off x="1532250"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4" name="Textfeld 1"/>
            <p:cNvSpPr txBox="1"/>
            <p:nvPr/>
          </p:nvSpPr>
          <p:spPr>
            <a:xfrm>
              <a:off x="2262317"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5" name="Textfeld 1"/>
            <p:cNvSpPr txBox="1"/>
            <p:nvPr/>
          </p:nvSpPr>
          <p:spPr>
            <a:xfrm>
              <a:off x="2992384"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6" name="Textfeld 1"/>
            <p:cNvSpPr txBox="1"/>
            <p:nvPr/>
          </p:nvSpPr>
          <p:spPr>
            <a:xfrm>
              <a:off x="3722451"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1" name="Textfeld 1"/>
            <p:cNvSpPr txBox="1"/>
            <p:nvPr/>
          </p:nvSpPr>
          <p:spPr>
            <a:xfrm>
              <a:off x="4452518"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2" name="Textfeld 1"/>
            <p:cNvSpPr txBox="1"/>
            <p:nvPr/>
          </p:nvSpPr>
          <p:spPr>
            <a:xfrm>
              <a:off x="5182585"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3" name="Textfeld 1"/>
            <p:cNvSpPr txBox="1"/>
            <p:nvPr/>
          </p:nvSpPr>
          <p:spPr>
            <a:xfrm>
              <a:off x="5912652"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4" name="Textfeld 1"/>
            <p:cNvSpPr txBox="1"/>
            <p:nvPr/>
          </p:nvSpPr>
          <p:spPr>
            <a:xfrm>
              <a:off x="6642719"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5" name="Textfeld 1"/>
            <p:cNvSpPr txBox="1"/>
            <p:nvPr/>
          </p:nvSpPr>
          <p:spPr>
            <a:xfrm>
              <a:off x="737278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6" name="Textfeld 1"/>
            <p:cNvSpPr txBox="1"/>
            <p:nvPr/>
          </p:nvSpPr>
          <p:spPr>
            <a:xfrm>
              <a:off x="8102852"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3" name="Textfeld 2"/>
          <p:cNvSpPr txBox="1"/>
          <p:nvPr/>
        </p:nvSpPr>
        <p:spPr>
          <a:xfrm>
            <a:off x="8352016" y="2038077"/>
            <a:ext cx="540464" cy="461665"/>
          </a:xfrm>
          <a:prstGeom prst="rect">
            <a:avLst/>
          </a:prstGeom>
          <a:noFill/>
        </p:spPr>
        <p:txBody>
          <a:bodyPr wrap="square" rtlCol="0">
            <a:spAutoFit/>
          </a:bodyPr>
          <a:lstStyle/>
          <a:p>
            <a:pPr algn="ctr"/>
            <a:r>
              <a:rPr lang="de-DE" sz="1200" dirty="0" smtClean="0">
                <a:solidFill>
                  <a:schemeClr val="accent1"/>
                </a:solidFill>
              </a:rPr>
              <a:t>5,4</a:t>
            </a:r>
          </a:p>
          <a:p>
            <a:pPr algn="ctr"/>
            <a:r>
              <a:rPr lang="de-DE" sz="1200" dirty="0" smtClean="0">
                <a:solidFill>
                  <a:schemeClr val="accent1"/>
                </a:solidFill>
              </a:rPr>
              <a:t>(Jul)</a:t>
            </a:r>
            <a:endParaRPr lang="de-DE" sz="1200" dirty="0">
              <a:solidFill>
                <a:schemeClr val="accent1"/>
              </a:solidFill>
            </a:endParaRPr>
          </a:p>
        </p:txBody>
      </p:sp>
    </p:spTree>
    <p:extLst>
      <p:ext uri="{BB962C8B-B14F-4D97-AF65-F5344CB8AC3E}">
        <p14:creationId xmlns:p14="http://schemas.microsoft.com/office/powerpoint/2010/main" val="3853325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M+E-Produktion (Deutschland</a:t>
            </a:r>
            <a:r>
              <a:rPr lang="de-DE" dirty="0" smtClean="0"/>
              <a:t>): Im ersten Halbjahr 2023 Anstieg, aber früheres Niveau wird nicht erreicht</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1725"/>
            <a:ext cx="7308552"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smtClean="0"/>
              <a:t>Quelle: Statistisches Bundesamt (Werte revidiert im Juli 2022)</a:t>
            </a:r>
            <a:endParaRPr lang="de-DE" sz="700" dirty="0"/>
          </a:p>
        </p:txBody>
      </p:sp>
      <p:sp>
        <p:nvSpPr>
          <p:cNvPr id="18" name="Foliennummernplatzhalter 17"/>
          <p:cNvSpPr>
            <a:spLocks noGrp="1"/>
          </p:cNvSpPr>
          <p:nvPr>
            <p:ph type="sldNum" sz="quarter" idx="12"/>
          </p:nvPr>
        </p:nvSpPr>
        <p:spPr/>
        <p:txBody>
          <a:bodyPr/>
          <a:lstStyle/>
          <a:p>
            <a:fld id="{DDE51A64-9E4F-429A-8143-D73DC17DA924}" type="slidenum">
              <a:rPr lang="de-DE" smtClean="0"/>
              <a:t>5</a:t>
            </a:fld>
            <a:endParaRPr lang="de-DE" dirty="0"/>
          </a:p>
        </p:txBody>
      </p:sp>
      <p:graphicFrame>
        <p:nvGraphicFramePr>
          <p:cNvPr id="17" name="Inhaltsplatzhalter 6"/>
          <p:cNvGraphicFramePr>
            <a:graphicFrameLocks noGrp="1"/>
          </p:cNvGraphicFramePr>
          <p:nvPr>
            <p:ph sz="quarter" idx="12"/>
            <p:extLst>
              <p:ext uri="{D42A27DB-BD31-4B8C-83A1-F6EECF244321}">
                <p14:modId xmlns:p14="http://schemas.microsoft.com/office/powerpoint/2010/main" val="794301379"/>
              </p:ext>
            </p:extLst>
          </p:nvPr>
        </p:nvGraphicFramePr>
        <p:xfrm>
          <a:off x="431800" y="1581151"/>
          <a:ext cx="8280400" cy="3330574"/>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feld 1"/>
          <p:cNvSpPr txBox="1"/>
          <p:nvPr/>
        </p:nvSpPr>
        <p:spPr>
          <a:xfrm>
            <a:off x="8244408" y="2571750"/>
            <a:ext cx="675959" cy="576064"/>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dirty="0" smtClean="0">
                <a:solidFill>
                  <a:srgbClr val="00628C"/>
                </a:solidFill>
              </a:rPr>
              <a:t>Q2:</a:t>
            </a:r>
            <a:br>
              <a:rPr lang="de-DE" sz="1200" dirty="0" smtClean="0">
                <a:solidFill>
                  <a:srgbClr val="00628C"/>
                </a:solidFill>
              </a:rPr>
            </a:br>
            <a:r>
              <a:rPr lang="de-DE" sz="1200" dirty="0" smtClean="0">
                <a:solidFill>
                  <a:srgbClr val="00628C"/>
                </a:solidFill>
              </a:rPr>
              <a:t>99,7</a:t>
            </a:r>
            <a:endParaRPr lang="de-DE" sz="1200" dirty="0">
              <a:solidFill>
                <a:srgbClr val="00628C"/>
              </a:solidFill>
            </a:endParaRPr>
          </a:p>
        </p:txBody>
      </p:sp>
      <p:grpSp>
        <p:nvGrpSpPr>
          <p:cNvPr id="11" name="Gruppieren 10"/>
          <p:cNvGrpSpPr/>
          <p:nvPr/>
        </p:nvGrpSpPr>
        <p:grpSpPr>
          <a:xfrm>
            <a:off x="827584" y="4597500"/>
            <a:ext cx="7876108" cy="312621"/>
            <a:chOff x="827584" y="4597500"/>
            <a:chExt cx="7876108" cy="312621"/>
          </a:xfrm>
        </p:grpSpPr>
        <p:sp>
          <p:nvSpPr>
            <p:cNvPr id="12"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3"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4"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5"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6"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2"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3"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4"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5"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6"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7"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graphicFrame>
        <p:nvGraphicFramePr>
          <p:cNvPr id="6" name="Tabelle 5"/>
          <p:cNvGraphicFramePr>
            <a:graphicFrameLocks noGrp="1"/>
          </p:cNvGraphicFramePr>
          <p:nvPr>
            <p:extLst>
              <p:ext uri="{D42A27DB-BD31-4B8C-83A1-F6EECF244321}">
                <p14:modId xmlns:p14="http://schemas.microsoft.com/office/powerpoint/2010/main" val="2023698490"/>
              </p:ext>
            </p:extLst>
          </p:nvPr>
        </p:nvGraphicFramePr>
        <p:xfrm>
          <a:off x="1907704" y="3286879"/>
          <a:ext cx="3911601" cy="1085071"/>
        </p:xfrm>
        <a:graphic>
          <a:graphicData uri="http://schemas.openxmlformats.org/drawingml/2006/table">
            <a:tbl>
              <a:tblPr/>
              <a:tblGrid>
                <a:gridCol w="1056418">
                  <a:extLst>
                    <a:ext uri="{9D8B030D-6E8A-4147-A177-3AD203B41FA5}">
                      <a16:colId xmlns:a16="http://schemas.microsoft.com/office/drawing/2014/main" val="20000"/>
                    </a:ext>
                  </a:extLst>
                </a:gridCol>
                <a:gridCol w="1104004">
                  <a:extLst>
                    <a:ext uri="{9D8B030D-6E8A-4147-A177-3AD203B41FA5}">
                      <a16:colId xmlns:a16="http://schemas.microsoft.com/office/drawing/2014/main" val="20001"/>
                    </a:ext>
                  </a:extLst>
                </a:gridCol>
                <a:gridCol w="1751179">
                  <a:extLst>
                    <a:ext uri="{9D8B030D-6E8A-4147-A177-3AD203B41FA5}">
                      <a16:colId xmlns:a16="http://schemas.microsoft.com/office/drawing/2014/main" val="20002"/>
                    </a:ext>
                  </a:extLst>
                </a:gridCol>
              </a:tblGrid>
              <a:tr h="190500">
                <a:tc>
                  <a:txBody>
                    <a:bodyPr/>
                    <a:lstStyle/>
                    <a:p>
                      <a:pPr algn="l" rtl="0" fontAlgn="ctr"/>
                      <a:r>
                        <a:rPr lang="de-DE" sz="1050" b="1" i="0" u="none" strike="noStrike">
                          <a:solidFill>
                            <a:srgbClr val="FFFFFF"/>
                          </a:solidFill>
                          <a:effectLst/>
                          <a:latin typeface="Calibri" panose="020F0502020204030204" pitchFamily="34" charset="0"/>
                        </a:rPr>
                        <a:t>Saisonbereinigt</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0F2338"/>
                    </a:solidFill>
                  </a:tcPr>
                </a:tc>
                <a:tc>
                  <a:txBody>
                    <a:bodyPr/>
                    <a:lstStyle/>
                    <a:p>
                      <a:pPr algn="ctr" rtl="0" fontAlgn="ctr"/>
                      <a:r>
                        <a:rPr lang="da-DK" sz="1050" b="1" i="0" u="none" strike="noStrike">
                          <a:solidFill>
                            <a:srgbClr val="FFFFFF"/>
                          </a:solidFill>
                          <a:effectLst/>
                          <a:latin typeface="Calibri" panose="020F0502020204030204" pitchFamily="34" charset="0"/>
                        </a:rPr>
                        <a:t>Jun 23 gg. Jun 22</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8D99A0"/>
                    </a:solidFill>
                  </a:tcPr>
                </a:tc>
                <a:tc>
                  <a:txBody>
                    <a:bodyPr/>
                    <a:lstStyle/>
                    <a:p>
                      <a:pPr algn="ctr" rtl="0" fontAlgn="ctr"/>
                      <a:r>
                        <a:rPr lang="nl-NL" sz="1050" b="1" i="0" u="none" strike="noStrike">
                          <a:solidFill>
                            <a:srgbClr val="545C60"/>
                          </a:solidFill>
                          <a:effectLst/>
                          <a:latin typeface="Calibri" panose="020F0502020204030204" pitchFamily="34" charset="0"/>
                        </a:rPr>
                        <a:t>Jan – Jun 23 gg. Jan – Jun 22</a:t>
                      </a:r>
                    </a:p>
                  </a:txBody>
                  <a:tcPr marL="6350" marR="6350" marT="6350" marB="0" anchor="ctr">
                    <a:lnL>
                      <a:noFill/>
                    </a:lnL>
                    <a:lnR>
                      <a:noFill/>
                    </a:lnR>
                    <a:lnT>
                      <a:noFill/>
                    </a:lnT>
                    <a:lnB w="190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0"/>
                  </a:ext>
                </a:extLst>
              </a:tr>
              <a:tr h="246499">
                <a:tc>
                  <a:txBody>
                    <a:bodyPr/>
                    <a:lstStyle/>
                    <a:p>
                      <a:pPr algn="l" rtl="0" fontAlgn="ctr"/>
                      <a:r>
                        <a:rPr lang="de-DE" sz="1050" b="0" i="0" u="none" strike="noStrike">
                          <a:solidFill>
                            <a:srgbClr val="FFFFFF"/>
                          </a:solidFill>
                          <a:effectLst/>
                          <a:latin typeface="Calibri" panose="020F0502020204030204" pitchFamily="34" charset="0"/>
                        </a:rPr>
                        <a:t>M+E gesamt</a:t>
                      </a:r>
                    </a:p>
                  </a:txBody>
                  <a:tcPr marL="6350" marR="6350" marT="6350" marB="0" anchor="ctr">
                    <a:lnL>
                      <a:noFill/>
                    </a:lnL>
                    <a:lnR>
                      <a:noFill/>
                    </a:lnR>
                    <a:lnT w="19050" cap="flat" cmpd="sng" algn="ctr">
                      <a:solidFill>
                        <a:srgbClr val="FFFFFF"/>
                      </a:solidFill>
                      <a:prstDash val="solid"/>
                      <a:round/>
                      <a:headEnd type="none" w="med" len="med"/>
                      <a:tailEnd type="none" w="med" len="med"/>
                    </a:lnT>
                    <a:lnB>
                      <a:noFill/>
                    </a:lnB>
                    <a:solidFill>
                      <a:srgbClr val="0F2338"/>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+3,3 </a:t>
                      </a:r>
                      <a:r>
                        <a:rPr lang="de-DE" sz="1050" b="0" i="0" u="none" strike="noStrike" dirty="0">
                          <a:solidFill>
                            <a:srgbClr val="FFFFFF"/>
                          </a:solidFill>
                          <a:effectLst/>
                          <a:latin typeface="Calibri" panose="020F0502020204030204" pitchFamily="34" charset="0"/>
                        </a:rPr>
                        <a:t>%</a:t>
                      </a:r>
                    </a:p>
                  </a:txBody>
                  <a:tcPr marL="6350" marR="228600" marT="6350" marB="0" anchor="ctr">
                    <a:lnL>
                      <a:noFill/>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+6,4 </a:t>
                      </a:r>
                      <a:r>
                        <a:rPr lang="de-DE" sz="1050" b="0" i="0" u="none" strike="noStrike" dirty="0">
                          <a:solidFill>
                            <a:srgbClr val="545C60"/>
                          </a:solidFill>
                          <a:effectLst/>
                          <a:latin typeface="Calibri" panose="020F0502020204030204" pitchFamily="34" charset="0"/>
                        </a:rPr>
                        <a:t>%</a:t>
                      </a:r>
                    </a:p>
                  </a:txBody>
                  <a:tcPr marL="6350" marR="571500" marT="6350" marB="0" anchor="ctr">
                    <a:lnL>
                      <a:noFill/>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1"/>
                  </a:ext>
                </a:extLst>
              </a:tr>
              <a:tr h="216024">
                <a:tc>
                  <a:txBody>
                    <a:bodyPr/>
                    <a:lstStyle/>
                    <a:p>
                      <a:pPr algn="l" rtl="0" fontAlgn="ctr"/>
                      <a:r>
                        <a:rPr lang="de-DE" sz="1050" b="0" i="0" u="none" strike="noStrike">
                          <a:solidFill>
                            <a:srgbClr val="FFFFFF"/>
                          </a:solidFill>
                          <a:effectLst/>
                          <a:latin typeface="Calibri" panose="020F0502020204030204" pitchFamily="34" charset="0"/>
                        </a:rPr>
                        <a:t>Maschinenbau</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a:solidFill>
                            <a:srgbClr val="FFFFFF"/>
                          </a:solidFill>
                          <a:effectLst/>
                          <a:latin typeface="Calibri" panose="020F0502020204030204" pitchFamily="34" charset="0"/>
                        </a:rPr>
                        <a:t>-0,8 %</a:t>
                      </a:r>
                    </a:p>
                  </a:txBody>
                  <a:tcPr marL="6350" marR="2286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+1,9 </a:t>
                      </a:r>
                      <a:r>
                        <a:rPr lang="de-DE" sz="1050" b="0" i="0" u="none" strike="noStrike" dirty="0">
                          <a:solidFill>
                            <a:srgbClr val="545C60"/>
                          </a:solidFill>
                          <a:effectLst/>
                          <a:latin typeface="Calibri" panose="020F0502020204030204" pitchFamily="34" charset="0"/>
                        </a:rPr>
                        <a:t>%</a:t>
                      </a:r>
                    </a:p>
                  </a:txBody>
                  <a:tcPr marL="6350" marR="5715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2"/>
                  </a:ext>
                </a:extLst>
              </a:tr>
              <a:tr h="198105">
                <a:tc>
                  <a:txBody>
                    <a:bodyPr/>
                    <a:lstStyle/>
                    <a:p>
                      <a:pPr algn="l" rtl="0" fontAlgn="ctr"/>
                      <a:r>
                        <a:rPr lang="de-DE" sz="1050" b="0" i="0" u="none" strike="noStrike">
                          <a:solidFill>
                            <a:srgbClr val="FFFFFF"/>
                          </a:solidFill>
                          <a:effectLst/>
                          <a:latin typeface="Calibri" panose="020F0502020204030204" pitchFamily="34" charset="0"/>
                        </a:rPr>
                        <a:t>Elektrotechnik</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+3,8 </a:t>
                      </a:r>
                      <a:r>
                        <a:rPr lang="de-DE" sz="1050" b="0" i="0" u="none" strike="noStrike" dirty="0">
                          <a:solidFill>
                            <a:srgbClr val="FFFFFF"/>
                          </a:solidFill>
                          <a:effectLst/>
                          <a:latin typeface="Calibri" panose="020F0502020204030204" pitchFamily="34" charset="0"/>
                        </a:rPr>
                        <a:t>%</a:t>
                      </a:r>
                    </a:p>
                  </a:txBody>
                  <a:tcPr marL="6350" marR="2286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D99A0"/>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+5,8 </a:t>
                      </a:r>
                      <a:r>
                        <a:rPr lang="de-DE" sz="1050" b="0" i="0" u="none" strike="noStrike" dirty="0">
                          <a:solidFill>
                            <a:srgbClr val="545C60"/>
                          </a:solidFill>
                          <a:effectLst/>
                          <a:latin typeface="Calibri" panose="020F0502020204030204" pitchFamily="34" charset="0"/>
                        </a:rPr>
                        <a:t>%</a:t>
                      </a:r>
                    </a:p>
                  </a:txBody>
                  <a:tcPr marL="6350" marR="571500" marT="6350"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1D6D9"/>
                    </a:solidFill>
                  </a:tcPr>
                </a:tc>
                <a:extLst>
                  <a:ext uri="{0D108BD9-81ED-4DB2-BD59-A6C34878D82A}">
                    <a16:rowId xmlns:a16="http://schemas.microsoft.com/office/drawing/2014/main" val="10003"/>
                  </a:ext>
                </a:extLst>
              </a:tr>
              <a:tr h="233943">
                <a:tc>
                  <a:txBody>
                    <a:bodyPr/>
                    <a:lstStyle/>
                    <a:p>
                      <a:pPr algn="l" rtl="0" fontAlgn="ctr"/>
                      <a:r>
                        <a:rPr lang="de-DE" sz="1050" b="0" i="0" u="none" strike="noStrike">
                          <a:solidFill>
                            <a:srgbClr val="FFFFFF"/>
                          </a:solidFill>
                          <a:effectLst/>
                          <a:latin typeface="Calibri" panose="020F0502020204030204" pitchFamily="34" charset="0"/>
                        </a:rPr>
                        <a:t>Fahrzeugbau</a:t>
                      </a:r>
                    </a:p>
                  </a:txBody>
                  <a:tcPr marL="6350" marR="6350" marT="6350" marB="0" anchor="ctr">
                    <a:lnL>
                      <a:noFill/>
                    </a:lnL>
                    <a:lnR>
                      <a:noFill/>
                    </a:lnR>
                    <a:lnT>
                      <a:noFill/>
                    </a:lnT>
                    <a:lnB>
                      <a:noFill/>
                    </a:lnB>
                    <a:solidFill>
                      <a:srgbClr val="0F2338"/>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+10,7 </a:t>
                      </a:r>
                      <a:r>
                        <a:rPr lang="de-DE" sz="1050" b="0" i="0" u="none" strike="noStrike" dirty="0">
                          <a:solidFill>
                            <a:srgbClr val="FFFFFF"/>
                          </a:solidFill>
                          <a:effectLst/>
                          <a:latin typeface="Calibri" panose="020F0502020204030204" pitchFamily="34" charset="0"/>
                        </a:rPr>
                        <a:t>%</a:t>
                      </a:r>
                    </a:p>
                  </a:txBody>
                  <a:tcPr marL="6350" marR="228600" marT="6350" marB="0" anchor="ctr">
                    <a:lnL>
                      <a:noFill/>
                    </a:lnL>
                    <a:lnR>
                      <a:noFill/>
                    </a:lnR>
                    <a:lnT w="6350" cap="flat" cmpd="sng" algn="ctr">
                      <a:solidFill>
                        <a:srgbClr val="FFFFFF"/>
                      </a:solidFill>
                      <a:prstDash val="solid"/>
                      <a:round/>
                      <a:headEnd type="none" w="med" len="med"/>
                      <a:tailEnd type="none" w="med" len="med"/>
                    </a:lnT>
                    <a:lnB>
                      <a:noFill/>
                    </a:lnB>
                    <a:solidFill>
                      <a:srgbClr val="8D99A0"/>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+18,1 </a:t>
                      </a:r>
                      <a:r>
                        <a:rPr lang="de-DE" sz="1050" b="0" i="0" u="none" strike="noStrike" dirty="0">
                          <a:solidFill>
                            <a:srgbClr val="545C60"/>
                          </a:solidFill>
                          <a:effectLst/>
                          <a:latin typeface="Calibri" panose="020F0502020204030204" pitchFamily="34" charset="0"/>
                        </a:rPr>
                        <a:t>%</a:t>
                      </a:r>
                    </a:p>
                  </a:txBody>
                  <a:tcPr marL="6350" marR="571500" marT="6350" marB="0" anchor="ctr">
                    <a:lnL>
                      <a:noFill/>
                    </a:lnL>
                    <a:lnR>
                      <a:noFill/>
                    </a:lnR>
                    <a:lnT w="6350" cap="flat" cmpd="sng" algn="ctr">
                      <a:solidFill>
                        <a:srgbClr val="FFFFFF"/>
                      </a:solidFill>
                      <a:prstDash val="solid"/>
                      <a:round/>
                      <a:headEnd type="none" w="med" len="med"/>
                      <a:tailEnd type="none" w="med" len="med"/>
                    </a:lnT>
                    <a:lnB>
                      <a:noFill/>
                    </a:lnB>
                    <a:solidFill>
                      <a:srgbClr val="D1D6D9"/>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92114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Inhaltsplatzhalter 6"/>
          <p:cNvGraphicFramePr>
            <a:graphicFrameLocks noGrp="1"/>
          </p:cNvGraphicFramePr>
          <p:nvPr>
            <p:ph sz="quarter" idx="12"/>
            <p:extLst>
              <p:ext uri="{D42A27DB-BD31-4B8C-83A1-F6EECF244321}">
                <p14:modId xmlns:p14="http://schemas.microsoft.com/office/powerpoint/2010/main" val="1633542394"/>
              </p:ext>
            </p:extLst>
          </p:nvPr>
        </p:nvGraphicFramePr>
        <p:xfrm>
          <a:off x="423464" y="1581149"/>
          <a:ext cx="8288736" cy="331944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el 1"/>
          <p:cNvSpPr>
            <a:spLocks noGrp="1"/>
          </p:cNvSpPr>
          <p:nvPr>
            <p:ph type="title"/>
          </p:nvPr>
        </p:nvSpPr>
        <p:spPr>
          <a:xfrm>
            <a:off x="431800" y="681038"/>
            <a:ext cx="8280400" cy="720725"/>
          </a:xfrm>
        </p:spPr>
        <p:txBody>
          <a:bodyPr/>
          <a:lstStyle/>
          <a:p>
            <a:r>
              <a:rPr lang="de-DE" dirty="0"/>
              <a:t>M+E-Produktion (</a:t>
            </a:r>
            <a:r>
              <a:rPr lang="de-DE" dirty="0" smtClean="0"/>
              <a:t>Baden-Württemberg): </a:t>
            </a:r>
            <a:r>
              <a:rPr lang="de-DE" dirty="0"/>
              <a:t/>
            </a:r>
            <a:br>
              <a:rPr lang="de-DE" dirty="0"/>
            </a:br>
            <a:r>
              <a:rPr lang="de-DE" dirty="0" smtClean="0"/>
              <a:t>Zuwachs von rund 3 Prozent im bisherigen Verlauf 2023</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0121"/>
            <a:ext cx="7308552" cy="233379"/>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smtClean="0"/>
              <a:t>Quelle</a:t>
            </a:r>
            <a:r>
              <a:rPr lang="de-DE" sz="700" dirty="0"/>
              <a:t>: Statistisches Landesamt Baden-Württemberg</a:t>
            </a:r>
          </a:p>
        </p:txBody>
      </p:sp>
      <p:sp>
        <p:nvSpPr>
          <p:cNvPr id="18" name="Foliennummernplatzhalter 17"/>
          <p:cNvSpPr>
            <a:spLocks noGrp="1"/>
          </p:cNvSpPr>
          <p:nvPr>
            <p:ph type="sldNum" sz="quarter" idx="12"/>
          </p:nvPr>
        </p:nvSpPr>
        <p:spPr/>
        <p:txBody>
          <a:bodyPr/>
          <a:lstStyle/>
          <a:p>
            <a:fld id="{DDE51A64-9E4F-429A-8143-D73DC17DA924}" type="slidenum">
              <a:rPr lang="de-DE" smtClean="0"/>
              <a:t>6</a:t>
            </a:fld>
            <a:endParaRPr lang="de-DE" dirty="0"/>
          </a:p>
        </p:txBody>
      </p:sp>
      <p:sp>
        <p:nvSpPr>
          <p:cNvPr id="21" name="Textfeld 1"/>
          <p:cNvSpPr txBox="1"/>
          <p:nvPr/>
        </p:nvSpPr>
        <p:spPr>
          <a:xfrm>
            <a:off x="8098234" y="2499742"/>
            <a:ext cx="722238" cy="720080"/>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200" dirty="0" smtClean="0">
                <a:solidFill>
                  <a:srgbClr val="00628C"/>
                </a:solidFill>
              </a:rPr>
              <a:t>Q2:</a:t>
            </a:r>
            <a:br>
              <a:rPr lang="de-DE" sz="1200" dirty="0" smtClean="0">
                <a:solidFill>
                  <a:srgbClr val="00628C"/>
                </a:solidFill>
              </a:rPr>
            </a:br>
            <a:r>
              <a:rPr lang="de-DE" sz="1200" dirty="0" smtClean="0">
                <a:solidFill>
                  <a:srgbClr val="00628C"/>
                </a:solidFill>
              </a:rPr>
              <a:t>100,1</a:t>
            </a:r>
          </a:p>
        </p:txBody>
      </p:sp>
      <p:graphicFrame>
        <p:nvGraphicFramePr>
          <p:cNvPr id="11" name="Tabelle 10"/>
          <p:cNvGraphicFramePr>
            <a:graphicFrameLocks noGrp="1"/>
          </p:cNvGraphicFramePr>
          <p:nvPr>
            <p:extLst>
              <p:ext uri="{D42A27DB-BD31-4B8C-83A1-F6EECF244321}">
                <p14:modId xmlns:p14="http://schemas.microsoft.com/office/powerpoint/2010/main" val="1014227059"/>
              </p:ext>
            </p:extLst>
          </p:nvPr>
        </p:nvGraphicFramePr>
        <p:xfrm>
          <a:off x="1691680" y="3298180"/>
          <a:ext cx="4068000" cy="1073674"/>
        </p:xfrm>
        <a:graphic>
          <a:graphicData uri="http://schemas.openxmlformats.org/drawingml/2006/table">
            <a:tbl>
              <a:tblPr firstRow="1" bandRow="1">
                <a:solidFill>
                  <a:srgbClr val="F2F4F5"/>
                </a:solidFill>
                <a:tableStyleId>{5C22544A-7EE6-4342-B048-85BDC9FD1C3A}</a:tableStyleId>
              </a:tblPr>
              <a:tblGrid>
                <a:gridCol w="1188000">
                  <a:extLst>
                    <a:ext uri="{9D8B030D-6E8A-4147-A177-3AD203B41FA5}">
                      <a16:colId xmlns:a16="http://schemas.microsoft.com/office/drawing/2014/main" val="20000"/>
                    </a:ext>
                  </a:extLst>
                </a:gridCol>
                <a:gridCol w="1116256">
                  <a:extLst>
                    <a:ext uri="{9D8B030D-6E8A-4147-A177-3AD203B41FA5}">
                      <a16:colId xmlns:a16="http://schemas.microsoft.com/office/drawing/2014/main" val="20001"/>
                    </a:ext>
                  </a:extLst>
                </a:gridCol>
                <a:gridCol w="1763744">
                  <a:extLst>
                    <a:ext uri="{9D8B030D-6E8A-4147-A177-3AD203B41FA5}">
                      <a16:colId xmlns:a16="http://schemas.microsoft.com/office/drawing/2014/main" val="20002"/>
                    </a:ext>
                  </a:extLst>
                </a:gridCol>
              </a:tblGrid>
              <a:tr h="209674">
                <a:tc>
                  <a:txBody>
                    <a:bodyPr/>
                    <a:lstStyle/>
                    <a:p>
                      <a:pPr algn="l" rtl="0" fontAlgn="ctr"/>
                      <a:r>
                        <a:rPr lang="de-DE" sz="1050" b="1" i="0" u="none" strike="noStrike">
                          <a:solidFill>
                            <a:srgbClr val="FFFFFF"/>
                          </a:solidFill>
                          <a:effectLst/>
                          <a:latin typeface="Calibri" panose="020F0502020204030204" pitchFamily="34" charset="0"/>
                        </a:rPr>
                        <a:t>Originalwerte</a:t>
                      </a:r>
                    </a:p>
                  </a:txBody>
                  <a:tcPr marL="6350" marR="6350" marT="6350" marB="0" anchor="ctr">
                    <a:lnL w="12700" cmpd="sng">
                      <a:noFill/>
                    </a:lnL>
                    <a:lnR w="12700"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rtl="0" fontAlgn="ctr"/>
                      <a:r>
                        <a:rPr lang="da-DK" sz="1050" b="1" i="0" u="none" strike="noStrike">
                          <a:solidFill>
                            <a:srgbClr val="FFFFFF"/>
                          </a:solidFill>
                          <a:effectLst/>
                          <a:latin typeface="Calibri" panose="020F0502020204030204" pitchFamily="34" charset="0"/>
                        </a:rPr>
                        <a:t>Jun 23 gg. Jun 22</a:t>
                      </a:r>
                    </a:p>
                  </a:txBody>
                  <a:tcPr marL="6350" marR="63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rtl="0" fontAlgn="ctr"/>
                      <a:r>
                        <a:rPr lang="nl-NL" sz="1050" b="1" i="0" u="none" strike="noStrike">
                          <a:solidFill>
                            <a:srgbClr val="545C60"/>
                          </a:solidFill>
                          <a:effectLst/>
                          <a:latin typeface="Calibri" panose="020F0502020204030204" pitchFamily="34" charset="0"/>
                        </a:rPr>
                        <a:t>Jan – Jun 23 gg. Jan – Jun 22</a:t>
                      </a:r>
                    </a:p>
                  </a:txBody>
                  <a:tcPr marL="6350" marR="6350" marT="6350" marB="0" anchor="ctr">
                    <a:lnL w="12700" cap="flat" cmpd="sng" algn="ctr">
                      <a:noFill/>
                      <a:prstDash val="solid"/>
                      <a:round/>
                      <a:headEnd type="none" w="med" len="med"/>
                      <a:tailEnd type="none" w="med" len="med"/>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0"/>
                  </a:ext>
                </a:extLst>
              </a:tr>
              <a:tr h="216000">
                <a:tc>
                  <a:txBody>
                    <a:bodyPr/>
                    <a:lstStyle/>
                    <a:p>
                      <a:pPr algn="l" rtl="0" fontAlgn="ctr"/>
                      <a:r>
                        <a:rPr lang="de-DE" sz="1050" b="0" i="0" u="none" strike="noStrike">
                          <a:solidFill>
                            <a:srgbClr val="FFFFFF"/>
                          </a:solidFill>
                          <a:effectLst/>
                          <a:latin typeface="Calibri" panose="020F0502020204030204" pitchFamily="34" charset="0"/>
                        </a:rPr>
                        <a:t>M+E gesamt</a:t>
                      </a:r>
                    </a:p>
                  </a:txBody>
                  <a:tcPr marL="6350" marR="6350" marT="6350" marB="0" anchor="ctr">
                    <a:lnL w="12700" cmpd="sng">
                      <a:noFill/>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+4,5 </a:t>
                      </a:r>
                      <a:r>
                        <a:rPr lang="de-DE" sz="1050" b="0" i="0" u="none" strike="noStrike" dirty="0">
                          <a:solidFill>
                            <a:srgbClr val="FFFFFF"/>
                          </a:solidFill>
                          <a:effectLst/>
                          <a:latin typeface="Calibri" panose="020F0502020204030204" pitchFamily="34" charset="0"/>
                        </a:rPr>
                        <a:t>%</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+3,3 </a:t>
                      </a:r>
                      <a:r>
                        <a:rPr lang="de-DE" sz="1050" b="0" i="0" u="none" strike="noStrike" dirty="0">
                          <a:solidFill>
                            <a:srgbClr val="545C60"/>
                          </a:solidFill>
                          <a:effectLst/>
                          <a:latin typeface="Calibri" panose="020F0502020204030204" pitchFamily="34" charset="0"/>
                        </a:rPr>
                        <a:t>%</a:t>
                      </a:r>
                    </a:p>
                  </a:txBody>
                  <a:tcPr marL="6350" marR="571500" marT="6350" marB="0" anchor="ctr">
                    <a:lnL w="12700" cap="flat" cmpd="sng" algn="ctr">
                      <a:noFill/>
                      <a:prstDash val="solid"/>
                      <a:round/>
                      <a:headEnd type="none" w="med" len="med"/>
                      <a:tailEnd type="none" w="med" len="med"/>
                    </a:lnL>
                    <a:lnR w="12700" cmpd="sng">
                      <a:noFill/>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1"/>
                  </a:ext>
                </a:extLst>
              </a:tr>
              <a:tr h="216000">
                <a:tc>
                  <a:txBody>
                    <a:bodyPr/>
                    <a:lstStyle/>
                    <a:p>
                      <a:pPr algn="l" rtl="0" fontAlgn="ctr"/>
                      <a:r>
                        <a:rPr lang="de-DE" sz="1050" b="0" i="0" u="none" strike="noStrike">
                          <a:solidFill>
                            <a:srgbClr val="FFFFFF"/>
                          </a:solidFill>
                          <a:effectLst/>
                          <a:latin typeface="Calibri" panose="020F0502020204030204" pitchFamily="34" charset="0"/>
                        </a:rPr>
                        <a:t>Maschinenbau</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+0,6 </a:t>
                      </a:r>
                      <a:r>
                        <a:rPr lang="de-DE" sz="1050" b="0" i="0" u="none" strike="noStrike" dirty="0">
                          <a:solidFill>
                            <a:srgbClr val="FFFFFF"/>
                          </a:solidFill>
                          <a:effectLst/>
                          <a:latin typeface="Calibri" panose="020F0502020204030204" pitchFamily="34" charset="0"/>
                        </a:rPr>
                        <a:t>%</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+0,3 </a:t>
                      </a:r>
                      <a:r>
                        <a:rPr lang="de-DE" sz="1050" b="0" i="0" u="none" strike="noStrike" dirty="0">
                          <a:solidFill>
                            <a:srgbClr val="545C60"/>
                          </a:solidFill>
                          <a:effectLst/>
                          <a:latin typeface="Calibri" panose="020F0502020204030204" pitchFamily="34" charset="0"/>
                        </a:rPr>
                        <a:t>%</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2"/>
                  </a:ext>
                </a:extLst>
              </a:tr>
              <a:tr h="216000">
                <a:tc>
                  <a:txBody>
                    <a:bodyPr/>
                    <a:lstStyle/>
                    <a:p>
                      <a:pPr algn="l" rtl="0" fontAlgn="ctr"/>
                      <a:r>
                        <a:rPr lang="de-DE" sz="1050" b="0" i="0" u="none" strike="noStrike">
                          <a:solidFill>
                            <a:srgbClr val="FFFFFF"/>
                          </a:solidFill>
                          <a:effectLst/>
                          <a:latin typeface="Calibri" panose="020F0502020204030204" pitchFamily="34" charset="0"/>
                        </a:rPr>
                        <a:t>Elektrotechnik</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+9,6 </a:t>
                      </a:r>
                      <a:r>
                        <a:rPr lang="de-DE" sz="1050" b="0" i="0" u="none" strike="noStrike" dirty="0">
                          <a:solidFill>
                            <a:srgbClr val="FFFFFF"/>
                          </a:solidFill>
                          <a:effectLst/>
                          <a:latin typeface="Calibri" panose="020F0502020204030204" pitchFamily="34" charset="0"/>
                        </a:rPr>
                        <a:t>%</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+5,1 </a:t>
                      </a:r>
                      <a:r>
                        <a:rPr lang="de-DE" sz="1050" b="0" i="0" u="none" strike="noStrike" dirty="0">
                          <a:solidFill>
                            <a:srgbClr val="545C60"/>
                          </a:solidFill>
                          <a:effectLst/>
                          <a:latin typeface="Calibri" panose="020F0502020204030204" pitchFamily="34" charset="0"/>
                        </a:rPr>
                        <a:t>%</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3"/>
                  </a:ext>
                </a:extLst>
              </a:tr>
              <a:tr h="216000">
                <a:tc>
                  <a:txBody>
                    <a:bodyPr/>
                    <a:lstStyle/>
                    <a:p>
                      <a:pPr algn="l" rtl="0" fontAlgn="ctr"/>
                      <a:r>
                        <a:rPr lang="de-DE" sz="1050" b="0" i="0" u="none" strike="noStrike">
                          <a:solidFill>
                            <a:srgbClr val="FFFFFF"/>
                          </a:solidFill>
                          <a:effectLst/>
                          <a:latin typeface="Calibri" panose="020F0502020204030204" pitchFamily="34" charset="0"/>
                        </a:rPr>
                        <a:t>Fahrzeugbau</a:t>
                      </a:r>
                    </a:p>
                  </a:txBody>
                  <a:tcPr marL="6350" marR="6350" marT="635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r" rtl="0" fontAlgn="ctr"/>
                      <a:r>
                        <a:rPr lang="de-DE" sz="1050" b="0" i="0" u="none" strike="noStrike" dirty="0" smtClean="0">
                          <a:solidFill>
                            <a:srgbClr val="FFFFFF"/>
                          </a:solidFill>
                          <a:effectLst/>
                          <a:latin typeface="Calibri" panose="020F0502020204030204" pitchFamily="34" charset="0"/>
                        </a:rPr>
                        <a:t>+7,6 </a:t>
                      </a:r>
                      <a:r>
                        <a:rPr lang="de-DE" sz="1050" b="0" i="0" u="none" strike="noStrike" dirty="0">
                          <a:solidFill>
                            <a:srgbClr val="FFFFFF"/>
                          </a:solidFill>
                          <a:effectLst/>
                          <a:latin typeface="Calibri" panose="020F0502020204030204" pitchFamily="34" charset="0"/>
                        </a:rPr>
                        <a:t>%</a:t>
                      </a:r>
                    </a:p>
                  </a:txBody>
                  <a:tcPr marL="6350" marR="285750" marT="635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r" rtl="0" fontAlgn="ctr"/>
                      <a:r>
                        <a:rPr lang="de-DE" sz="1050" b="0" i="0" u="none" strike="noStrike" dirty="0" smtClean="0">
                          <a:solidFill>
                            <a:srgbClr val="545C60"/>
                          </a:solidFill>
                          <a:effectLst/>
                          <a:latin typeface="Calibri" panose="020F0502020204030204" pitchFamily="34" charset="0"/>
                        </a:rPr>
                        <a:t>+6,9 </a:t>
                      </a:r>
                      <a:r>
                        <a:rPr lang="de-DE" sz="1050" b="0" i="0" u="none" strike="noStrike" dirty="0">
                          <a:solidFill>
                            <a:srgbClr val="545C60"/>
                          </a:solidFill>
                          <a:effectLst/>
                          <a:latin typeface="Calibri" panose="020F0502020204030204" pitchFamily="34" charset="0"/>
                        </a:rPr>
                        <a:t>%</a:t>
                      </a:r>
                    </a:p>
                  </a:txBody>
                  <a:tcPr marL="6350" marR="571500" marT="6350" marB="0" anchor="ctr">
                    <a:lnL w="12700" cap="flat" cmpd="sng" algn="ctr">
                      <a:noFill/>
                      <a:prstDash val="solid"/>
                      <a:round/>
                      <a:headEnd type="none" w="med" len="med"/>
                      <a:tailEnd type="none" w="med" len="med"/>
                    </a:lnL>
                    <a:lnR w="12700" cmpd="sng">
                      <a:noFill/>
                    </a:lnR>
                    <a:lnT w="6350" cap="flat" cmpd="sng" algn="ctr">
                      <a:solidFill>
                        <a:schemeClr val="bg1"/>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extLst>
                  <a:ext uri="{0D108BD9-81ED-4DB2-BD59-A6C34878D82A}">
                    <a16:rowId xmlns:a16="http://schemas.microsoft.com/office/drawing/2014/main" val="10004"/>
                  </a:ext>
                </a:extLst>
              </a:tr>
            </a:tbl>
          </a:graphicData>
        </a:graphic>
      </p:graphicFrame>
      <p:grpSp>
        <p:nvGrpSpPr>
          <p:cNvPr id="13" name="Gruppieren 12"/>
          <p:cNvGrpSpPr/>
          <p:nvPr/>
        </p:nvGrpSpPr>
        <p:grpSpPr>
          <a:xfrm>
            <a:off x="827584" y="4597500"/>
            <a:ext cx="7876108" cy="312621"/>
            <a:chOff x="827584" y="4597500"/>
            <a:chExt cx="7876108" cy="312621"/>
          </a:xfrm>
        </p:grpSpPr>
        <p:sp>
          <p:nvSpPr>
            <p:cNvPr id="14"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5"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6"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7"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2"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3"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4"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5"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6"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7"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8"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Tree>
    <p:extLst>
      <p:ext uri="{BB962C8B-B14F-4D97-AF65-F5344CB8AC3E}">
        <p14:creationId xmlns:p14="http://schemas.microsoft.com/office/powerpoint/2010/main" val="1902358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Kapazitätsauslastung der M+E-Industrie (Deutschland): </a:t>
            </a:r>
            <a:r>
              <a:rPr lang="de-DE" dirty="0" smtClean="0"/>
              <a:t/>
            </a:r>
            <a:br>
              <a:rPr lang="de-DE" dirty="0" smtClean="0"/>
            </a:br>
            <a:r>
              <a:rPr lang="de-DE" dirty="0" smtClean="0"/>
              <a:t>Nur noch knapp über langjährigem Durchschnitt</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0121"/>
            <a:ext cx="7308552" cy="284849"/>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ifo-Konjunkturtest;  </a:t>
            </a:r>
            <a:r>
              <a:rPr lang="de-DE" sz="700" dirty="0">
                <a:solidFill>
                  <a:schemeClr val="accent3"/>
                </a:solidFill>
              </a:rPr>
              <a:t>*) langfristiger Durchschnitt 84,9%</a:t>
            </a:r>
          </a:p>
        </p:txBody>
      </p:sp>
      <p:sp>
        <p:nvSpPr>
          <p:cNvPr id="18" name="Foliennummernplatzhalter 17"/>
          <p:cNvSpPr>
            <a:spLocks noGrp="1"/>
          </p:cNvSpPr>
          <p:nvPr>
            <p:ph type="sldNum" sz="quarter" idx="12"/>
          </p:nvPr>
        </p:nvSpPr>
        <p:spPr/>
        <p:txBody>
          <a:bodyPr/>
          <a:lstStyle/>
          <a:p>
            <a:fld id="{DDE51A64-9E4F-429A-8143-D73DC17DA924}" type="slidenum">
              <a:rPr lang="de-DE" smtClean="0"/>
              <a:t>7</a:t>
            </a:fld>
            <a:endParaRPr lang="de-DE" dirty="0"/>
          </a:p>
        </p:txBody>
      </p:sp>
      <p:graphicFrame>
        <p:nvGraphicFramePr>
          <p:cNvPr id="11" name="Inhaltsplatzhalter 6"/>
          <p:cNvGraphicFramePr>
            <a:graphicFrameLocks noGrp="1"/>
          </p:cNvGraphicFramePr>
          <p:nvPr>
            <p:ph sz="quarter" idx="12"/>
            <p:extLst>
              <p:ext uri="{D42A27DB-BD31-4B8C-83A1-F6EECF244321}">
                <p14:modId xmlns:p14="http://schemas.microsoft.com/office/powerpoint/2010/main" val="2052369217"/>
              </p:ext>
            </p:extLst>
          </p:nvPr>
        </p:nvGraphicFramePr>
        <p:xfrm>
          <a:off x="431799" y="1581149"/>
          <a:ext cx="8280401"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feld 12"/>
          <p:cNvSpPr txBox="1"/>
          <p:nvPr/>
        </p:nvSpPr>
        <p:spPr>
          <a:xfrm>
            <a:off x="808534" y="2195185"/>
            <a:ext cx="1476164" cy="276999"/>
          </a:xfrm>
          <a:prstGeom prst="rect">
            <a:avLst/>
          </a:prstGeom>
          <a:noFill/>
        </p:spPr>
        <p:txBody>
          <a:bodyPr wrap="square" rtlCol="0">
            <a:spAutoFit/>
          </a:bodyPr>
          <a:lstStyle/>
          <a:p>
            <a:r>
              <a:rPr lang="de-DE" sz="1200" dirty="0" smtClean="0">
                <a:solidFill>
                  <a:schemeClr val="accent3"/>
                </a:solidFill>
              </a:rPr>
              <a:t>Ø Auslastung *)</a:t>
            </a:r>
            <a:endParaRPr lang="de-DE" sz="1200" dirty="0">
              <a:solidFill>
                <a:schemeClr val="accent3"/>
              </a:solidFill>
            </a:endParaRPr>
          </a:p>
        </p:txBody>
      </p:sp>
      <p:grpSp>
        <p:nvGrpSpPr>
          <p:cNvPr id="14" name="Gruppieren 13"/>
          <p:cNvGrpSpPr/>
          <p:nvPr/>
        </p:nvGrpSpPr>
        <p:grpSpPr>
          <a:xfrm>
            <a:off x="827584" y="4597500"/>
            <a:ext cx="7876108" cy="312621"/>
            <a:chOff x="827584" y="4597500"/>
            <a:chExt cx="7876108" cy="312621"/>
          </a:xfrm>
        </p:grpSpPr>
        <p:sp>
          <p:nvSpPr>
            <p:cNvPr id="15" name="Textfeld 1"/>
            <p:cNvSpPr txBox="1"/>
            <p:nvPr/>
          </p:nvSpPr>
          <p:spPr>
            <a:xfrm>
              <a:off x="82758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16" name="Textfeld 1"/>
            <p:cNvSpPr txBox="1"/>
            <p:nvPr/>
          </p:nvSpPr>
          <p:spPr>
            <a:xfrm>
              <a:off x="1539788"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7" name="Textfeld 1"/>
            <p:cNvSpPr txBox="1"/>
            <p:nvPr/>
          </p:nvSpPr>
          <p:spPr>
            <a:xfrm>
              <a:off x="2257079"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9" name="Textfeld 1"/>
            <p:cNvSpPr txBox="1"/>
            <p:nvPr/>
          </p:nvSpPr>
          <p:spPr>
            <a:xfrm>
              <a:off x="2974371"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20" name="Textfeld 1"/>
            <p:cNvSpPr txBox="1"/>
            <p:nvPr/>
          </p:nvSpPr>
          <p:spPr>
            <a:xfrm>
              <a:off x="368657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21" name="Textfeld 1"/>
            <p:cNvSpPr txBox="1"/>
            <p:nvPr/>
          </p:nvSpPr>
          <p:spPr>
            <a:xfrm>
              <a:off x="4414040"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22" name="Textfeld 1"/>
            <p:cNvSpPr txBox="1"/>
            <p:nvPr/>
          </p:nvSpPr>
          <p:spPr>
            <a:xfrm>
              <a:off x="5126244"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3" name="Textfeld 1"/>
            <p:cNvSpPr txBox="1"/>
            <p:nvPr/>
          </p:nvSpPr>
          <p:spPr>
            <a:xfrm>
              <a:off x="584353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4" name="Textfeld 1"/>
            <p:cNvSpPr txBox="1"/>
            <p:nvPr/>
          </p:nvSpPr>
          <p:spPr>
            <a:xfrm>
              <a:off x="656082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5" name="Textfeld 1"/>
            <p:cNvSpPr txBox="1"/>
            <p:nvPr/>
          </p:nvSpPr>
          <p:spPr>
            <a:xfrm>
              <a:off x="7283205"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6" name="Textfeld 1"/>
            <p:cNvSpPr txBox="1"/>
            <p:nvPr/>
          </p:nvSpPr>
          <p:spPr>
            <a:xfrm>
              <a:off x="8000497" y="4597500"/>
              <a:ext cx="703195"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grpSp>
      <p:sp>
        <p:nvSpPr>
          <p:cNvPr id="27" name="Textfeld 26"/>
          <p:cNvSpPr txBox="1"/>
          <p:nvPr/>
        </p:nvSpPr>
        <p:spPr>
          <a:xfrm>
            <a:off x="8208000" y="2179952"/>
            <a:ext cx="540464" cy="461665"/>
          </a:xfrm>
          <a:prstGeom prst="rect">
            <a:avLst/>
          </a:prstGeom>
          <a:noFill/>
        </p:spPr>
        <p:txBody>
          <a:bodyPr wrap="square" rtlCol="0">
            <a:spAutoFit/>
          </a:bodyPr>
          <a:lstStyle/>
          <a:p>
            <a:r>
              <a:rPr lang="de-DE" sz="1200" dirty="0" smtClean="0">
                <a:solidFill>
                  <a:schemeClr val="accent1"/>
                </a:solidFill>
              </a:rPr>
              <a:t>85,7 (Jul)</a:t>
            </a:r>
            <a:endParaRPr lang="de-DE" sz="1200" dirty="0">
              <a:solidFill>
                <a:schemeClr val="accent1"/>
              </a:solidFill>
            </a:endParaRPr>
          </a:p>
        </p:txBody>
      </p:sp>
    </p:spTree>
    <p:extLst>
      <p:ext uri="{BB962C8B-B14F-4D97-AF65-F5344CB8AC3E}">
        <p14:creationId xmlns:p14="http://schemas.microsoft.com/office/powerpoint/2010/main" val="3811774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M+E-Beschäftigte (Deutschland + Baden-Württemberg</a:t>
            </a:r>
            <a:r>
              <a:rPr lang="de-DE" dirty="0" smtClean="0"/>
              <a:t>): </a:t>
            </a:r>
            <a:br>
              <a:rPr lang="de-DE" dirty="0" smtClean="0"/>
            </a:br>
            <a:r>
              <a:rPr lang="de-DE" dirty="0" smtClean="0"/>
              <a:t>Nach Anstieg im Jahr 2022 aktuell leicht schwankend</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31801" y="4910120"/>
            <a:ext cx="6444456" cy="233380"/>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Statistisches Bundesamt, Stat. Landesamt Baden-Württemberg</a:t>
            </a:r>
            <a:r>
              <a:rPr lang="de-DE" sz="700" dirty="0" smtClean="0"/>
              <a:t>., Gesamtmetall-Berechnungen</a:t>
            </a:r>
            <a:r>
              <a:rPr lang="de-DE" sz="700" dirty="0"/>
              <a:t>, SWM-Berechnungen; *) ab </a:t>
            </a:r>
            <a:r>
              <a:rPr lang="de-DE" sz="700" dirty="0" smtClean="0"/>
              <a:t>2019 </a:t>
            </a:r>
            <a:r>
              <a:rPr lang="de-DE" sz="700" dirty="0"/>
              <a:t>vorläufige Werte</a:t>
            </a:r>
            <a:r>
              <a:rPr lang="de-DE" sz="700" dirty="0" smtClean="0"/>
              <a:t>;</a:t>
            </a:r>
            <a:endParaRPr lang="de-DE" sz="700" dirty="0"/>
          </a:p>
        </p:txBody>
      </p:sp>
      <p:graphicFrame>
        <p:nvGraphicFramePr>
          <p:cNvPr id="13" name="Inhaltsplatzhalter 6"/>
          <p:cNvGraphicFramePr>
            <a:graphicFrameLocks noGrp="1"/>
          </p:cNvGraphicFramePr>
          <p:nvPr>
            <p:ph sz="quarter" idx="12"/>
            <p:extLst>
              <p:ext uri="{D42A27DB-BD31-4B8C-83A1-F6EECF244321}">
                <p14:modId xmlns:p14="http://schemas.microsoft.com/office/powerpoint/2010/main" val="1177812948"/>
              </p:ext>
            </p:extLst>
          </p:nvPr>
        </p:nvGraphicFramePr>
        <p:xfrm>
          <a:off x="429979" y="1581150"/>
          <a:ext cx="8282221"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5" name="Foliennummernplatzhalter 4"/>
          <p:cNvSpPr>
            <a:spLocks noGrp="1"/>
          </p:cNvSpPr>
          <p:nvPr>
            <p:ph type="sldNum" sz="quarter" idx="12"/>
          </p:nvPr>
        </p:nvSpPr>
        <p:spPr/>
        <p:txBody>
          <a:bodyPr/>
          <a:lstStyle/>
          <a:p>
            <a:fld id="{DDE51A64-9E4F-429A-8143-D73DC17DA924}" type="slidenum">
              <a:rPr lang="de-DE" smtClean="0"/>
              <a:t>8</a:t>
            </a:fld>
            <a:endParaRPr lang="de-DE" dirty="0"/>
          </a:p>
        </p:txBody>
      </p:sp>
      <p:sp>
        <p:nvSpPr>
          <p:cNvPr id="11" name="Textfeld 10"/>
          <p:cNvSpPr txBox="1"/>
          <p:nvPr/>
        </p:nvSpPr>
        <p:spPr>
          <a:xfrm>
            <a:off x="2483768" y="2393434"/>
            <a:ext cx="864096" cy="184666"/>
          </a:xfrm>
          <a:prstGeom prst="rect">
            <a:avLst/>
          </a:prstGeom>
          <a:noFill/>
        </p:spPr>
        <p:txBody>
          <a:bodyPr wrap="square" lIns="0" tIns="0" rIns="0" bIns="0" rtlCol="0" anchor="ctr" anchorCtr="0">
            <a:spAutoFit/>
          </a:bodyPr>
          <a:lstStyle/>
          <a:p>
            <a:r>
              <a:rPr lang="de-DE" sz="1200" dirty="0">
                <a:solidFill>
                  <a:schemeClr val="accent2"/>
                </a:solidFill>
              </a:rPr>
              <a:t>Deutschland</a:t>
            </a:r>
          </a:p>
        </p:txBody>
      </p:sp>
      <p:sp>
        <p:nvSpPr>
          <p:cNvPr id="12" name="Textfeld 11"/>
          <p:cNvSpPr txBox="1"/>
          <p:nvPr/>
        </p:nvSpPr>
        <p:spPr>
          <a:xfrm>
            <a:off x="971600" y="2393434"/>
            <a:ext cx="1368152" cy="184666"/>
          </a:xfrm>
          <a:prstGeom prst="rect">
            <a:avLst/>
          </a:prstGeom>
          <a:noFill/>
        </p:spPr>
        <p:txBody>
          <a:bodyPr wrap="square" lIns="0" tIns="0" rIns="0" bIns="0" rtlCol="0" anchor="ctr" anchorCtr="0">
            <a:spAutoFit/>
          </a:bodyPr>
          <a:lstStyle/>
          <a:p>
            <a:r>
              <a:rPr lang="de-DE" sz="1200" dirty="0" smtClean="0">
                <a:solidFill>
                  <a:schemeClr val="accent1"/>
                </a:solidFill>
              </a:rPr>
              <a:t>Baden-Württemberg</a:t>
            </a:r>
            <a:endParaRPr lang="de-DE" sz="1200" dirty="0">
              <a:solidFill>
                <a:schemeClr val="accent1"/>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2493340997"/>
              </p:ext>
            </p:extLst>
          </p:nvPr>
        </p:nvGraphicFramePr>
        <p:xfrm>
          <a:off x="3491880" y="3147814"/>
          <a:ext cx="5209921" cy="1296000"/>
        </p:xfrm>
        <a:graphic>
          <a:graphicData uri="http://schemas.openxmlformats.org/drawingml/2006/table">
            <a:tbl>
              <a:tblPr firstRow="1" bandRow="1">
                <a:tableStyleId>{5C22544A-7EE6-4342-B048-85BDC9FD1C3A}</a:tableStyleId>
              </a:tblPr>
              <a:tblGrid>
                <a:gridCol w="2808312">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105465">
                  <a:extLst>
                    <a:ext uri="{9D8B030D-6E8A-4147-A177-3AD203B41FA5}">
                      <a16:colId xmlns:a16="http://schemas.microsoft.com/office/drawing/2014/main" val="20002"/>
                    </a:ext>
                  </a:extLst>
                </a:gridCol>
              </a:tblGrid>
              <a:tr h="432000">
                <a:tc>
                  <a:txBody>
                    <a:bodyPr/>
                    <a:lstStyle/>
                    <a:p>
                      <a:pPr algn="l" rtl="0" fontAlgn="t"/>
                      <a:endParaRPr lang="de-DE" sz="1050" b="1" i="0" u="none" strike="noStrike" dirty="0">
                        <a:solidFill>
                          <a:schemeClr val="bg1"/>
                        </a:solidFill>
                        <a:effectLst/>
                        <a:latin typeface="Calibri"/>
                      </a:endParaRPr>
                    </a:p>
                  </a:txBody>
                  <a:tcPr marL="72000" marR="72000" marT="0" marB="0"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de-DE" sz="1050" baseline="0" dirty="0" smtClean="0">
                          <a:solidFill>
                            <a:schemeClr val="bg1"/>
                          </a:solidFill>
                        </a:rPr>
                        <a:t>Baden-Württemberg </a:t>
                      </a:r>
                    </a:p>
                    <a:p>
                      <a:pPr algn="ctr"/>
                      <a:r>
                        <a:rPr lang="de-DE" sz="1050" b="0" baseline="0" dirty="0" smtClean="0">
                          <a:solidFill>
                            <a:schemeClr val="bg1"/>
                          </a:solidFill>
                        </a:rPr>
                        <a:t>(Juni 2023)</a:t>
                      </a:r>
                    </a:p>
                  </a:txBody>
                  <a:tcPr marL="72000" marR="72000" marT="0" marB="0"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de-DE" sz="1050" dirty="0" smtClean="0">
                          <a:solidFill>
                            <a:schemeClr val="bg1"/>
                          </a:solidFill>
                        </a:rPr>
                        <a:t>Deutschland </a:t>
                      </a:r>
                    </a:p>
                    <a:p>
                      <a:pPr algn="ctr"/>
                      <a:r>
                        <a:rPr lang="de-DE" sz="1050" b="0" dirty="0" smtClean="0">
                          <a:solidFill>
                            <a:schemeClr val="bg1"/>
                          </a:solidFill>
                        </a:rPr>
                        <a:t>(Mai </a:t>
                      </a:r>
                      <a:r>
                        <a:rPr lang="de-DE" sz="1050" b="0" baseline="0" dirty="0" smtClean="0">
                          <a:solidFill>
                            <a:schemeClr val="bg1"/>
                          </a:solidFill>
                        </a:rPr>
                        <a:t>2023)</a:t>
                      </a:r>
                      <a:endParaRPr lang="de-DE" sz="1050" b="0" dirty="0">
                        <a:solidFill>
                          <a:schemeClr val="bg1"/>
                        </a:solidFill>
                      </a:endParaRPr>
                    </a:p>
                  </a:txBody>
                  <a:tcPr marL="72000" marR="72000" marT="0" marB="0" anchor="ctr">
                    <a:lnL w="12700" cmpd="sng">
                      <a:noFill/>
                    </a:lnL>
                    <a:lnR w="12700" cmpd="sng">
                      <a:noFill/>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216000">
                <a:tc>
                  <a:txBody>
                    <a:bodyPr/>
                    <a:lstStyle/>
                    <a:p>
                      <a:pPr algn="l" rtl="0" fontAlgn="ctr"/>
                      <a:r>
                        <a:rPr lang="de-DE" sz="1050" b="1" i="0" u="none" strike="noStrike" dirty="0" smtClean="0">
                          <a:solidFill>
                            <a:schemeClr val="bg1"/>
                          </a:solidFill>
                          <a:effectLst/>
                          <a:latin typeface="+mn-lt"/>
                        </a:rPr>
                        <a:t>Beschäftigte</a:t>
                      </a:r>
                    </a:p>
                  </a:txBody>
                  <a:tcPr marL="72000" marR="72000" marT="0" marB="0" anchor="ctr">
                    <a:lnL w="12700" cmpd="sng">
                      <a:noFill/>
                    </a:lnL>
                    <a:lnR w="12700" cmpd="sng">
                      <a:noFill/>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4"/>
                    </a:solidFill>
                  </a:tcPr>
                </a:tc>
                <a:tc>
                  <a:txBody>
                    <a:bodyPr/>
                    <a:lstStyle/>
                    <a:p>
                      <a:pPr algn="r"/>
                      <a:r>
                        <a:rPr lang="de-DE" sz="1050" b="0" dirty="0" smtClean="0">
                          <a:solidFill>
                            <a:schemeClr val="bg1"/>
                          </a:solidFill>
                        </a:rPr>
                        <a:t>979.900</a:t>
                      </a:r>
                      <a:endParaRPr lang="de-DE" sz="1050" b="0" dirty="0">
                        <a:solidFill>
                          <a:schemeClr val="bg1"/>
                        </a:solidFill>
                      </a:endParaRPr>
                    </a:p>
                  </a:txBody>
                  <a:tcPr marL="72000" marR="360000" marT="0" marB="0" anchor="ctr">
                    <a:lnL w="12700" cmpd="sng">
                      <a:noFill/>
                    </a:lnL>
                    <a:lnR w="12700" cmpd="sng">
                      <a:noFill/>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de-DE" sz="1050" b="0" dirty="0" smtClean="0">
                          <a:solidFill>
                            <a:schemeClr val="bg1"/>
                          </a:solidFill>
                        </a:rPr>
                        <a:t>3.954.800</a:t>
                      </a:r>
                      <a:endParaRPr lang="de-DE" sz="1050" b="0" dirty="0">
                        <a:solidFill>
                          <a:schemeClr val="bg1"/>
                        </a:solidFill>
                      </a:endParaRPr>
                    </a:p>
                  </a:txBody>
                  <a:tcPr marL="72000" marR="360000" marT="0" marB="0" anchor="ctr">
                    <a:lnL w="12700" cmpd="sng">
                      <a:noFill/>
                    </a:lnL>
                    <a:lnR w="12700" cmpd="sng">
                      <a:noFill/>
                    </a:lnR>
                    <a:lnT w="28575"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1"/>
                  </a:ext>
                </a:extLst>
              </a:tr>
              <a:tr h="216000">
                <a:tc>
                  <a:txBody>
                    <a:bodyPr/>
                    <a:lstStyle/>
                    <a:p>
                      <a:r>
                        <a:rPr lang="de-DE" sz="1050" b="1" dirty="0" err="1" smtClean="0">
                          <a:solidFill>
                            <a:schemeClr val="bg1"/>
                          </a:solidFill>
                        </a:rPr>
                        <a:t>gg</a:t>
                      </a:r>
                      <a:r>
                        <a:rPr lang="de-DE" sz="1050" b="1" dirty="0" smtClean="0">
                          <a:solidFill>
                            <a:schemeClr val="bg1"/>
                          </a:solidFill>
                        </a:rPr>
                        <a:t>. Vorjahresmonat</a:t>
                      </a:r>
                      <a:endParaRPr lang="de-DE" sz="1050" b="1" dirty="0">
                        <a:solidFill>
                          <a:schemeClr val="bg1"/>
                        </a:solidFill>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a:r>
                        <a:rPr lang="de-DE" sz="1050" b="0" dirty="0" smtClean="0">
                          <a:solidFill>
                            <a:schemeClr val="bg1"/>
                          </a:solidFill>
                        </a:rPr>
                        <a:t>+  1,5</a:t>
                      </a:r>
                      <a:r>
                        <a:rPr lang="de-DE" sz="1050" b="0" baseline="0" dirty="0" smtClean="0">
                          <a:solidFill>
                            <a:schemeClr val="bg1"/>
                          </a:solidFill>
                        </a:rPr>
                        <a:t> %</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de-DE" sz="1050" b="0" dirty="0" smtClean="0">
                          <a:solidFill>
                            <a:schemeClr val="bg1"/>
                          </a:solidFill>
                        </a:rPr>
                        <a:t>+ 1,9 %</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2"/>
                  </a:ext>
                </a:extLst>
              </a:tr>
              <a:tr h="216000">
                <a:tc>
                  <a:txBody>
                    <a:bodyPr/>
                    <a:lstStyle/>
                    <a:p>
                      <a:r>
                        <a:rPr lang="de-DE" sz="1050" b="1" dirty="0" smtClean="0">
                          <a:solidFill>
                            <a:schemeClr val="bg1"/>
                          </a:solidFill>
                        </a:rPr>
                        <a:t>Aufbau von Tiefpunkt 2010 bis Höhepunkt 2019</a:t>
                      </a:r>
                      <a:endParaRPr lang="de-DE" sz="1050" b="1" dirty="0">
                        <a:solidFill>
                          <a:schemeClr val="bg1"/>
                        </a:solidFill>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a:r>
                        <a:rPr lang="de-DE" sz="1050" b="0" dirty="0" smtClean="0">
                          <a:solidFill>
                            <a:schemeClr val="bg1"/>
                          </a:solidFill>
                        </a:rPr>
                        <a:t>+ 176.300</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de-DE" sz="1050" b="0" dirty="0" smtClean="0">
                          <a:solidFill>
                            <a:schemeClr val="bg1"/>
                          </a:solidFill>
                        </a:rPr>
                        <a:t>+ 634.500</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3"/>
                  </a:ext>
                </a:extLst>
              </a:tr>
              <a:tr h="216000">
                <a:tc>
                  <a:txBody>
                    <a:bodyPr/>
                    <a:lstStyle/>
                    <a:p>
                      <a:r>
                        <a:rPr lang="de-DE" sz="1050" b="1" dirty="0" smtClean="0">
                          <a:solidFill>
                            <a:schemeClr val="bg1"/>
                          </a:solidFill>
                        </a:rPr>
                        <a:t>Vergleich zum Höhepunkt 2019</a:t>
                      </a:r>
                      <a:endParaRPr lang="de-DE" sz="1050" b="1" dirty="0">
                        <a:solidFill>
                          <a:schemeClr val="bg1"/>
                        </a:solidFill>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4"/>
                    </a:solidFill>
                  </a:tcPr>
                </a:tc>
                <a:tc>
                  <a:txBody>
                    <a:bodyPr/>
                    <a:lstStyle/>
                    <a:p>
                      <a:pPr algn="r"/>
                      <a:r>
                        <a:rPr lang="de-DE" sz="1050" b="0" dirty="0" smtClean="0">
                          <a:solidFill>
                            <a:schemeClr val="bg1"/>
                          </a:solidFill>
                        </a:rPr>
                        <a:t>- 29.200</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1"/>
                    </a:solidFill>
                  </a:tcPr>
                </a:tc>
                <a:tc>
                  <a:txBody>
                    <a:bodyPr/>
                    <a:lstStyle/>
                    <a:p>
                      <a:pPr algn="r"/>
                      <a:r>
                        <a:rPr lang="de-DE" sz="1050" b="0" dirty="0" smtClean="0">
                          <a:solidFill>
                            <a:schemeClr val="bg1"/>
                          </a:solidFill>
                        </a:rPr>
                        <a:t>- 108.900</a:t>
                      </a:r>
                      <a:endParaRPr lang="de-DE" sz="1050" b="0" dirty="0">
                        <a:solidFill>
                          <a:schemeClr val="bg1"/>
                        </a:solidFill>
                      </a:endParaRPr>
                    </a:p>
                  </a:txBody>
                  <a:tcPr marL="72000" marR="360000" marT="0" marB="0" anchor="ctr">
                    <a:lnL w="12700" cmpd="sng">
                      <a:noFill/>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4"/>
                  </a:ext>
                </a:extLst>
              </a:tr>
            </a:tbl>
          </a:graphicData>
        </a:graphic>
      </p:graphicFrame>
      <p:sp>
        <p:nvSpPr>
          <p:cNvPr id="20" name="Textfeld 1"/>
          <p:cNvSpPr txBox="1"/>
          <p:nvPr/>
        </p:nvSpPr>
        <p:spPr>
          <a:xfrm>
            <a:off x="755576"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2010</a:t>
            </a:r>
            <a:endParaRPr lang="de-DE" sz="1050" dirty="0"/>
          </a:p>
        </p:txBody>
      </p:sp>
      <p:sp>
        <p:nvSpPr>
          <p:cNvPr id="31" name="Textfeld 1"/>
          <p:cNvSpPr txBox="1"/>
          <p:nvPr/>
        </p:nvSpPr>
        <p:spPr>
          <a:xfrm>
            <a:off x="1320562"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2011</a:t>
            </a:r>
            <a:endParaRPr lang="de-DE" sz="1050" dirty="0"/>
          </a:p>
        </p:txBody>
      </p:sp>
      <p:sp>
        <p:nvSpPr>
          <p:cNvPr id="32" name="Textfeld 1"/>
          <p:cNvSpPr txBox="1"/>
          <p:nvPr/>
        </p:nvSpPr>
        <p:spPr>
          <a:xfrm>
            <a:off x="1885548"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2012</a:t>
            </a:r>
            <a:endParaRPr lang="de-DE" sz="1050" dirty="0"/>
          </a:p>
        </p:txBody>
      </p:sp>
      <p:sp>
        <p:nvSpPr>
          <p:cNvPr id="33" name="Textfeld 1"/>
          <p:cNvSpPr txBox="1"/>
          <p:nvPr/>
        </p:nvSpPr>
        <p:spPr>
          <a:xfrm>
            <a:off x="2450534"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34" name="Textfeld 1"/>
          <p:cNvSpPr txBox="1"/>
          <p:nvPr/>
        </p:nvSpPr>
        <p:spPr>
          <a:xfrm>
            <a:off x="3015520"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35" name="Textfeld 1"/>
          <p:cNvSpPr txBox="1"/>
          <p:nvPr/>
        </p:nvSpPr>
        <p:spPr>
          <a:xfrm>
            <a:off x="3580506"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36" name="Textfeld 1"/>
          <p:cNvSpPr txBox="1"/>
          <p:nvPr/>
        </p:nvSpPr>
        <p:spPr>
          <a:xfrm>
            <a:off x="4145492"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38" name="Textfeld 1"/>
          <p:cNvSpPr txBox="1"/>
          <p:nvPr/>
        </p:nvSpPr>
        <p:spPr>
          <a:xfrm>
            <a:off x="4710478"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39" name="Textfeld 1"/>
          <p:cNvSpPr txBox="1"/>
          <p:nvPr/>
        </p:nvSpPr>
        <p:spPr>
          <a:xfrm>
            <a:off x="5275464"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40" name="Textfeld 1"/>
          <p:cNvSpPr txBox="1"/>
          <p:nvPr/>
        </p:nvSpPr>
        <p:spPr>
          <a:xfrm>
            <a:off x="5840450"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41" name="Textfeld 1"/>
          <p:cNvSpPr txBox="1"/>
          <p:nvPr/>
        </p:nvSpPr>
        <p:spPr>
          <a:xfrm>
            <a:off x="6405436"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42" name="Textfeld 1"/>
          <p:cNvSpPr txBox="1"/>
          <p:nvPr/>
        </p:nvSpPr>
        <p:spPr>
          <a:xfrm>
            <a:off x="6970422" y="4597500"/>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3" name="Textfeld 1"/>
          <p:cNvSpPr txBox="1"/>
          <p:nvPr/>
        </p:nvSpPr>
        <p:spPr>
          <a:xfrm>
            <a:off x="7535408" y="4587974"/>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24" name="Textfeld 1"/>
          <p:cNvSpPr txBox="1"/>
          <p:nvPr/>
        </p:nvSpPr>
        <p:spPr>
          <a:xfrm>
            <a:off x="8100392" y="4587974"/>
            <a:ext cx="6604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Tree>
    <p:extLst>
      <p:ext uri="{BB962C8B-B14F-4D97-AF65-F5344CB8AC3E}">
        <p14:creationId xmlns:p14="http://schemas.microsoft.com/office/powerpoint/2010/main" val="3565558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Personalpläne (Deutschland</a:t>
            </a:r>
            <a:r>
              <a:rPr lang="de-DE" dirty="0" smtClean="0"/>
              <a:t>): Erstmals seit zwei Jahren im Minus</a:t>
            </a:r>
            <a:endParaRPr lang="de-DE" dirty="0"/>
          </a:p>
        </p:txBody>
      </p:sp>
      <p:sp>
        <p:nvSpPr>
          <p:cNvPr id="4" name="Fußzeilenplatzhalter 3"/>
          <p:cNvSpPr>
            <a:spLocks noGrp="1"/>
          </p:cNvSpPr>
          <p:nvPr>
            <p:ph type="ftr" sz="quarter" idx="11"/>
          </p:nvPr>
        </p:nvSpPr>
        <p:spPr/>
        <p:txBody>
          <a:bodyPr/>
          <a:lstStyle/>
          <a:p>
            <a:endParaRPr lang="de-DE" dirty="0"/>
          </a:p>
        </p:txBody>
      </p:sp>
      <p:sp>
        <p:nvSpPr>
          <p:cNvPr id="10" name="Textplatzhalter 12"/>
          <p:cNvSpPr txBox="1">
            <a:spLocks/>
          </p:cNvSpPr>
          <p:nvPr/>
        </p:nvSpPr>
        <p:spPr>
          <a:xfrm>
            <a:off x="417803" y="4911725"/>
            <a:ext cx="8258653" cy="231775"/>
          </a:xfrm>
          <a:prstGeom prst="rect">
            <a:avLst/>
          </a:prstGeom>
        </p:spPr>
        <p:txBody>
          <a:bodyPr lIns="0" tIns="0" rIns="0" bIns="0"/>
          <a:lstStyle>
            <a:lvl1pPr marL="0" indent="0" algn="l" defTabSz="914400" rtl="0" eaLnBrk="1" latinLnBrk="0" hangingPunct="1">
              <a:spcBef>
                <a:spcPts val="0"/>
              </a:spcBef>
              <a:buFont typeface="Arial" panose="020B0604020202020204" pitchFamily="34" charset="0"/>
              <a:buNone/>
              <a:defRPr sz="1400" kern="1200">
                <a:solidFill>
                  <a:schemeClr val="bg2"/>
                </a:solidFill>
                <a:latin typeface="Calibri" panose="020F0502020204030204" pitchFamily="34" charset="0"/>
                <a:ea typeface="+mn-ea"/>
                <a:cs typeface="Calibri" panose="020F0502020204030204" pitchFamily="34" charset="0"/>
              </a:defRPr>
            </a:lvl1pPr>
            <a:lvl2pPr marL="180975" indent="-180975" algn="l" defTabSz="914400" rtl="0" eaLnBrk="1" latinLnBrk="0" hangingPunct="1">
              <a:spcBef>
                <a:spcPts val="0"/>
              </a:spcBef>
              <a:spcAft>
                <a:spcPts val="300"/>
              </a:spcAft>
              <a:buClr>
                <a:schemeClr val="accent1"/>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2pPr>
            <a:lvl3pPr marL="360000" indent="-180975" algn="l" defTabSz="914400" rtl="0" eaLnBrk="1" latinLnBrk="0" hangingPunct="1">
              <a:spcBef>
                <a:spcPts val="0"/>
              </a:spcBef>
              <a:spcAft>
                <a:spcPts val="300"/>
              </a:spcAft>
              <a:buClr>
                <a:schemeClr val="accent1"/>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3pPr>
            <a:lvl4pPr marL="540000" indent="-174625" algn="l" defTabSz="914400" rtl="0" eaLnBrk="1" latinLnBrk="0" hangingPunct="1">
              <a:spcBef>
                <a:spcPts val="0"/>
              </a:spcBef>
              <a:spcAft>
                <a:spcPts val="300"/>
              </a:spcAft>
              <a:buClr>
                <a:schemeClr val="accent2"/>
              </a:buClr>
              <a:buSzPct val="90000"/>
              <a:buFont typeface="Wingdings" panose="05000000000000000000" pitchFamily="2" charset="2"/>
              <a:buChar char="§"/>
              <a:defRPr sz="1400" kern="1200">
                <a:solidFill>
                  <a:schemeClr val="bg2"/>
                </a:solidFill>
                <a:latin typeface="Calibri" panose="020F0502020204030204" pitchFamily="34" charset="0"/>
                <a:ea typeface="+mn-ea"/>
                <a:cs typeface="Calibri" panose="020F0502020204030204" pitchFamily="34" charset="0"/>
              </a:defRPr>
            </a:lvl4pPr>
            <a:lvl5pPr marL="720000" indent="-180975" algn="l" defTabSz="914400" rtl="0" eaLnBrk="1" latinLnBrk="0" hangingPunct="1">
              <a:spcBef>
                <a:spcPts val="0"/>
              </a:spcBef>
              <a:spcAft>
                <a:spcPts val="300"/>
              </a:spcAft>
              <a:buClr>
                <a:schemeClr val="accent2"/>
              </a:buClr>
              <a:buSzPct val="90000"/>
              <a:buFont typeface="Symbol" panose="05050102010706020507" pitchFamily="18" charset="2"/>
              <a:buChar char="-"/>
              <a:defRPr sz="1400" kern="1200">
                <a:solidFill>
                  <a:schemeClr val="bg2"/>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de-DE" sz="700" dirty="0"/>
              <a:t>Quelle: ifo-Konjunkturtest</a:t>
            </a:r>
            <a:r>
              <a:rPr lang="de-DE" sz="700" dirty="0" smtClean="0"/>
              <a:t>; *) </a:t>
            </a:r>
            <a:r>
              <a:rPr lang="de-DE" sz="700" dirty="0"/>
              <a:t>Saldo der Unternehmensmeldungen über erwartete </a:t>
            </a:r>
            <a:r>
              <a:rPr lang="de-DE" sz="700" dirty="0" smtClean="0"/>
              <a:t>Zunahme (+) </a:t>
            </a:r>
            <a:r>
              <a:rPr lang="de-DE" sz="700" dirty="0"/>
              <a:t>und Abnahme der Beschäftigten (-) in den nächsten </a:t>
            </a:r>
            <a:r>
              <a:rPr lang="de-DE" sz="700" dirty="0" smtClean="0"/>
              <a:t>3 Monaten</a:t>
            </a:r>
            <a:endParaRPr lang="de-DE" sz="700" dirty="0"/>
          </a:p>
        </p:txBody>
      </p:sp>
      <p:sp>
        <p:nvSpPr>
          <p:cNvPr id="18" name="Foliennummernplatzhalter 17"/>
          <p:cNvSpPr>
            <a:spLocks noGrp="1"/>
          </p:cNvSpPr>
          <p:nvPr>
            <p:ph type="sldNum" sz="quarter" idx="12"/>
          </p:nvPr>
        </p:nvSpPr>
        <p:spPr/>
        <p:txBody>
          <a:bodyPr/>
          <a:lstStyle/>
          <a:p>
            <a:fld id="{DDE51A64-9E4F-429A-8143-D73DC17DA924}" type="slidenum">
              <a:rPr lang="de-DE" smtClean="0"/>
              <a:t>9</a:t>
            </a:fld>
            <a:endParaRPr lang="de-DE" dirty="0"/>
          </a:p>
        </p:txBody>
      </p:sp>
      <p:graphicFrame>
        <p:nvGraphicFramePr>
          <p:cNvPr id="13" name="Inhaltsplatzhalter 6"/>
          <p:cNvGraphicFramePr>
            <a:graphicFrameLocks noGrp="1"/>
          </p:cNvGraphicFramePr>
          <p:nvPr>
            <p:ph sz="quarter" idx="12"/>
            <p:extLst>
              <p:ext uri="{D42A27DB-BD31-4B8C-83A1-F6EECF244321}">
                <p14:modId xmlns:p14="http://schemas.microsoft.com/office/powerpoint/2010/main" val="173445976"/>
              </p:ext>
            </p:extLst>
          </p:nvPr>
        </p:nvGraphicFramePr>
        <p:xfrm>
          <a:off x="412230" y="1581150"/>
          <a:ext cx="8299970" cy="3330575"/>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feld 1"/>
          <p:cNvSpPr txBox="1"/>
          <p:nvPr/>
        </p:nvSpPr>
        <p:spPr>
          <a:xfrm>
            <a:off x="151173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2014</a:t>
            </a:r>
            <a:endParaRPr lang="de-DE" sz="1050" dirty="0"/>
          </a:p>
        </p:txBody>
      </p:sp>
      <p:sp>
        <p:nvSpPr>
          <p:cNvPr id="11" name="Textfeld 1"/>
          <p:cNvSpPr txBox="1"/>
          <p:nvPr/>
        </p:nvSpPr>
        <p:spPr>
          <a:xfrm>
            <a:off x="223181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2015</a:t>
            </a:r>
            <a:endParaRPr lang="de-DE" sz="1050" dirty="0"/>
          </a:p>
        </p:txBody>
      </p:sp>
      <p:sp>
        <p:nvSpPr>
          <p:cNvPr id="12" name="Textfeld 1"/>
          <p:cNvSpPr txBox="1"/>
          <p:nvPr/>
        </p:nvSpPr>
        <p:spPr>
          <a:xfrm>
            <a:off x="295189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2016</a:t>
            </a:r>
            <a:endParaRPr lang="de-DE" sz="1050" dirty="0"/>
          </a:p>
        </p:txBody>
      </p:sp>
      <p:sp>
        <p:nvSpPr>
          <p:cNvPr id="15" name="Textfeld 1"/>
          <p:cNvSpPr txBox="1"/>
          <p:nvPr/>
        </p:nvSpPr>
        <p:spPr>
          <a:xfrm>
            <a:off x="367197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2017</a:t>
            </a:r>
            <a:endParaRPr lang="de-DE" sz="1050" dirty="0"/>
          </a:p>
        </p:txBody>
      </p:sp>
      <p:sp>
        <p:nvSpPr>
          <p:cNvPr id="17" name="Textfeld 1"/>
          <p:cNvSpPr txBox="1"/>
          <p:nvPr/>
        </p:nvSpPr>
        <p:spPr>
          <a:xfrm>
            <a:off x="439205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2018</a:t>
            </a:r>
            <a:endParaRPr lang="de-DE" sz="1050" dirty="0"/>
          </a:p>
        </p:txBody>
      </p:sp>
      <p:sp>
        <p:nvSpPr>
          <p:cNvPr id="19" name="Textfeld 1"/>
          <p:cNvSpPr txBox="1"/>
          <p:nvPr/>
        </p:nvSpPr>
        <p:spPr>
          <a:xfrm>
            <a:off x="511213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2019</a:t>
            </a:r>
            <a:endParaRPr lang="de-DE" sz="1050" dirty="0"/>
          </a:p>
        </p:txBody>
      </p:sp>
      <p:sp>
        <p:nvSpPr>
          <p:cNvPr id="20" name="Textfeld 1"/>
          <p:cNvSpPr txBox="1"/>
          <p:nvPr/>
        </p:nvSpPr>
        <p:spPr>
          <a:xfrm>
            <a:off x="583221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2020</a:t>
            </a:r>
            <a:endParaRPr lang="de-DE" sz="1050" dirty="0"/>
          </a:p>
        </p:txBody>
      </p:sp>
      <p:sp>
        <p:nvSpPr>
          <p:cNvPr id="21" name="Textfeld 1"/>
          <p:cNvSpPr txBox="1"/>
          <p:nvPr/>
        </p:nvSpPr>
        <p:spPr>
          <a:xfrm>
            <a:off x="727237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2022</a:t>
            </a:r>
            <a:endParaRPr lang="de-DE" sz="1050" dirty="0"/>
          </a:p>
        </p:txBody>
      </p:sp>
      <p:sp>
        <p:nvSpPr>
          <p:cNvPr id="16" name="Textfeld 1"/>
          <p:cNvSpPr txBox="1"/>
          <p:nvPr/>
        </p:nvSpPr>
        <p:spPr>
          <a:xfrm>
            <a:off x="79165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2013</a:t>
            </a:r>
            <a:endParaRPr lang="de-DE" sz="1050" dirty="0"/>
          </a:p>
        </p:txBody>
      </p:sp>
      <p:sp>
        <p:nvSpPr>
          <p:cNvPr id="22" name="Textfeld 1"/>
          <p:cNvSpPr txBox="1"/>
          <p:nvPr/>
        </p:nvSpPr>
        <p:spPr>
          <a:xfrm>
            <a:off x="6552296" y="4597500"/>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2021</a:t>
            </a:r>
            <a:endParaRPr lang="de-DE" sz="1050" dirty="0"/>
          </a:p>
        </p:txBody>
      </p:sp>
      <p:sp>
        <p:nvSpPr>
          <p:cNvPr id="23" name="Textfeld 1"/>
          <p:cNvSpPr txBox="1"/>
          <p:nvPr/>
        </p:nvSpPr>
        <p:spPr>
          <a:xfrm>
            <a:off x="7992456" y="4587974"/>
            <a:ext cx="684000" cy="312621"/>
          </a:xfrm>
          <a:prstGeom prst="rect">
            <a:avLst/>
          </a:prstGeom>
        </p:spPr>
        <p:txBody>
          <a:bodyPr wrap="square"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de-DE" sz="1050" dirty="0" smtClean="0"/>
              <a:t>2023</a:t>
            </a:r>
            <a:endParaRPr lang="de-DE" sz="1050" dirty="0"/>
          </a:p>
        </p:txBody>
      </p:sp>
    </p:spTree>
    <p:extLst>
      <p:ext uri="{BB962C8B-B14F-4D97-AF65-F5344CB8AC3E}">
        <p14:creationId xmlns:p14="http://schemas.microsoft.com/office/powerpoint/2010/main" val="3729605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SWM_16zu9_Master">
  <a:themeElements>
    <a:clrScheme name="SWM Farben">
      <a:dk1>
        <a:sysClr val="windowText" lastClr="000000"/>
      </a:dk1>
      <a:lt1>
        <a:sysClr val="window" lastClr="FFFFFF"/>
      </a:lt1>
      <a:dk2>
        <a:srgbClr val="8D99A0"/>
      </a:dk2>
      <a:lt2>
        <a:srgbClr val="545C60"/>
      </a:lt2>
      <a:accent1>
        <a:srgbClr val="006291"/>
      </a:accent1>
      <a:accent2>
        <a:srgbClr val="20BADF"/>
      </a:accent2>
      <a:accent3>
        <a:srgbClr val="E4032E"/>
      </a:accent3>
      <a:accent4>
        <a:srgbClr val="0F2338"/>
      </a:accent4>
      <a:accent5>
        <a:srgbClr val="A8C1B8"/>
      </a:accent5>
      <a:accent6>
        <a:srgbClr val="E5E4E5"/>
      </a:accent6>
      <a:hlink>
        <a:srgbClr val="0F2338"/>
      </a:hlink>
      <a:folHlink>
        <a:srgbClr val="20BADF"/>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SWM_16zu9_Master</Template>
  <TotalTime>0</TotalTime>
  <Words>3960</Words>
  <Application>Microsoft Office PowerPoint</Application>
  <PresentationFormat>Bildschirmpräsentation (16:9)</PresentationFormat>
  <Paragraphs>710</Paragraphs>
  <Slides>22</Slides>
  <Notes>22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22</vt:i4>
      </vt:variant>
    </vt:vector>
  </HeadingPairs>
  <TitlesOfParts>
    <vt:vector size="27" baseType="lpstr">
      <vt:lpstr>Arial</vt:lpstr>
      <vt:lpstr>Calibri</vt:lpstr>
      <vt:lpstr>Symbol</vt:lpstr>
      <vt:lpstr>Wingdings</vt:lpstr>
      <vt:lpstr>SWM_16zu9_Master</vt:lpstr>
      <vt:lpstr>Wirtschaftliche Lage  der M+E-Industrie</vt:lpstr>
      <vt:lpstr>M+E-Auftragseingang (Deutschland):  Bisheriges Jahr 2023 im Vorjahresvergleich schwächer</vt:lpstr>
      <vt:lpstr>M+E-Auftragseingang (Baden-Württemberg):  2023 bisher kräftig im Minus</vt:lpstr>
      <vt:lpstr>Auftragsbestand (Deutschland):  Bestände erneut gesunken</vt:lpstr>
      <vt:lpstr>M+E-Produktion (Deutschland): Im ersten Halbjahr 2023 Anstieg, aber früheres Niveau wird nicht erreicht</vt:lpstr>
      <vt:lpstr>M+E-Produktion (Baden-Württemberg):  Zuwachs von rund 3 Prozent im bisherigen Verlauf 2023</vt:lpstr>
      <vt:lpstr>Kapazitätsauslastung der M+E-Industrie (Deutschland):  Nur noch knapp über langjährigem Durchschnitt</vt:lpstr>
      <vt:lpstr>M+E-Beschäftigte (Deutschland + Baden-Württemberg):  Nach Anstieg im Jahr 2022 aktuell leicht schwankend</vt:lpstr>
      <vt:lpstr>Personalpläne (Deutschland): Erstmals seit zwei Jahren im Minus</vt:lpstr>
      <vt:lpstr>Produktionsbehinderungen (Deutschland): Materialknappheit weniger akut</vt:lpstr>
      <vt:lpstr>Kurzarbeitspläne der M+E-Unternehmen (Deutschland):  Leicht gestiegener Bedarf im zweiten Quartal 2023</vt:lpstr>
      <vt:lpstr>Anzeigen zur Kurzarbeit in der M+E-Industrie (D):  Derzeit auf niedrigem Niveau </vt:lpstr>
      <vt:lpstr>Realisierte Kurzarbeit in der M+E-Industrie (Deutschland): Zum Jahreswechsel auf vergleichsweise niedrigem Niveau</vt:lpstr>
      <vt:lpstr>Entwicklung des Bruttoinlandsprodukts:  +1,8% im Jahr 2022. Rückgang 2023?</vt:lpstr>
      <vt:lpstr>Ifo-Konjunkturtest M+E-Industrie (Deutschland): Weitere Eintrübung von Lage und Erwartungen</vt:lpstr>
      <vt:lpstr>Produktions-/Exporterwartungen (Deutschland):  Nach Anstieg Anfang 2023 jetzt im negativen Bereich</vt:lpstr>
      <vt:lpstr>Verbraucherpreise (Deutschland): Leicht nachlassende, aber immer noch hohe Steigerungsrate</vt:lpstr>
      <vt:lpstr>Verbraucherpreise (Baden-Württemberg):  Leicht nachlassende, aber immer noch hohe Steigerungsrate</vt:lpstr>
      <vt:lpstr>Preise: Enorme Anstiege bei Einfuhr- und Erzeugerpreisen aktuell gebremst</vt:lpstr>
      <vt:lpstr>Ertragslage in der M+E-Industrie (Deutschland): 2020 erheblich schwächer als prognostiziert, 2021 und 2022 Erholung?</vt:lpstr>
      <vt:lpstr>Ertragslage 2022: Nach neuester ifo-Umfrage rund 34 % der Unter-nehmen in der Verlustzone oder niedrigen Gewinnzone unter 2 %</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2020-05-08T07:15:39Z</dcterms:created>
  <dcterms:modified xsi:type="dcterms:W3CDTF">2023-08-10T09:37:42Z</dcterms:modified>
</cp:coreProperties>
</file>